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1"/>
  </p:handoutMasterIdLst>
  <p:sldIdLst>
    <p:sldId id="256" r:id="rId2"/>
    <p:sldId id="257" r:id="rId3"/>
    <p:sldId id="258" r:id="rId4"/>
    <p:sldId id="260" r:id="rId5"/>
    <p:sldId id="259" r:id="rId6"/>
    <p:sldId id="261" r:id="rId7"/>
    <p:sldId id="262" r:id="rId8"/>
    <p:sldId id="263" r:id="rId9"/>
    <p:sldId id="264" r:id="rId10"/>
    <p:sldId id="265" r:id="rId11"/>
    <p:sldId id="266" r:id="rId12"/>
    <p:sldId id="268" r:id="rId13"/>
    <p:sldId id="269" r:id="rId14"/>
    <p:sldId id="267"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8" d="100"/>
          <a:sy n="88" d="100"/>
        </p:scale>
        <p:origin x="1200" y="67"/>
      </p:cViewPr>
      <p:guideLst/>
    </p:cSldViewPr>
  </p:slideViewPr>
  <p:notesTextViewPr>
    <p:cViewPr>
      <p:scale>
        <a:sx n="1" d="1"/>
        <a:sy n="1" d="1"/>
      </p:scale>
      <p:origin x="0" y="0"/>
    </p:cViewPr>
  </p:notesTextViewPr>
  <p:notesViewPr>
    <p:cSldViewPr snapToGrid="0">
      <p:cViewPr varScale="1">
        <p:scale>
          <a:sx n="71" d="100"/>
          <a:sy n="71" d="100"/>
        </p:scale>
        <p:origin x="264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F4007B-D316-4389-8573-7B8D46D8367B}" type="datetimeFigureOut">
              <a:rPr lang="en-US" smtClean="0"/>
              <a:t>5/11/2018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64A1A8-2E06-4FE0-B961-1B0F68F8E77E}" type="slidenum">
              <a:rPr lang="en-US" smtClean="0"/>
              <a:t>‹#›</a:t>
            </a:fld>
            <a:endParaRPr lang="en-US"/>
          </a:p>
        </p:txBody>
      </p:sp>
    </p:spTree>
    <p:extLst>
      <p:ext uri="{BB962C8B-B14F-4D97-AF65-F5344CB8AC3E}">
        <p14:creationId xmlns:p14="http://schemas.microsoft.com/office/powerpoint/2010/main" val="29945637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9243"/>
            <a:ext cx="7772400"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685800" y="4018598"/>
            <a:ext cx="6858000" cy="1655762"/>
          </a:xfrm>
        </p:spPr>
        <p:txBody>
          <a:bodyPr/>
          <a:lstStyle>
            <a:lvl1pPr marL="0" indent="0" algn="l">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44B77B-52C3-446A-82F1-84F9CBF153D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98025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60699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35429" y="2133600"/>
            <a:ext cx="8203474" cy="45981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25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44B77B-52C3-446A-82F1-84F9CBF153DC}"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155224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2397759"/>
            <a:ext cx="3886200" cy="377920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2397759"/>
            <a:ext cx="3886200" cy="37792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44B77B-52C3-446A-82F1-84F9CBF153D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358241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316" y="1564640"/>
            <a:ext cx="7886700" cy="74422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23923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629842" y="3301999"/>
            <a:ext cx="3868340" cy="288766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23923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301999"/>
            <a:ext cx="3887391" cy="28876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44B77B-52C3-446A-82F1-84F9CBF153DC}"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133030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44B77B-52C3-446A-82F1-84F9CBF153DC}"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1299517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4B77B-52C3-446A-82F1-84F9CBF153DC}"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35722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342529"/>
            <a:ext cx="2949178" cy="1071880"/>
          </a:xfrm>
        </p:spPr>
        <p:txBody>
          <a:bodyPr anchor="b">
            <a:no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1524000"/>
            <a:ext cx="4629150" cy="43370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477046"/>
            <a:ext cx="2949178" cy="33919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44B77B-52C3-446A-82F1-84F9CBF153D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119458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493520"/>
            <a:ext cx="2949178" cy="1179052"/>
          </a:xfrm>
        </p:spPr>
        <p:txBody>
          <a:bodyPr anchor="b">
            <a:noAutofit/>
          </a:bodyPr>
          <a:lstStyle>
            <a:lvl1pPr>
              <a:defRPr sz="2400"/>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1493520"/>
            <a:ext cx="4629150" cy="436753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723372"/>
            <a:ext cx="2949178" cy="31456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44B77B-52C3-446A-82F1-84F9CBF153DC}"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621AA-1AAA-49E7-82F1-8BE4A959A3D4}" type="slidenum">
              <a:rPr lang="en-US" smtClean="0"/>
              <a:t>‹#›</a:t>
            </a:fld>
            <a:endParaRPr lang="en-US"/>
          </a:p>
        </p:txBody>
      </p:sp>
    </p:spTree>
    <p:extLst>
      <p:ext uri="{BB962C8B-B14F-4D97-AF65-F5344CB8AC3E}">
        <p14:creationId xmlns:p14="http://schemas.microsoft.com/office/powerpoint/2010/main" val="390787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65268"/>
            <a:ext cx="7886700" cy="839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2539999"/>
            <a:ext cx="7886700" cy="363696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4B77B-52C3-446A-82F1-84F9CBF153DC}" type="datetimeFigureOut">
              <a:rPr lang="en-US" smtClean="0"/>
              <a:t>5/11/2018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621AA-1AAA-49E7-82F1-8BE4A959A3D4}" type="slidenum">
              <a:rPr lang="en-US" smtClean="0"/>
              <a:t>‹#›</a:t>
            </a:fld>
            <a:endParaRPr lang="en-US"/>
          </a:p>
        </p:txBody>
      </p:sp>
      <p:pic>
        <p:nvPicPr>
          <p:cNvPr id="7" name="Picture 6"/>
          <p:cNvPicPr>
            <a:picLocks noChangeAspect="1"/>
          </p:cNvPicPr>
          <p:nvPr userDrawn="1"/>
        </p:nvPicPr>
        <p:blipFill rotWithShape="1">
          <a:blip r:embed="rId11">
            <a:extLst>
              <a:ext uri="{28A0092B-C50C-407E-A947-70E740481C1C}">
                <a14:useLocalDpi xmlns:a14="http://schemas.microsoft.com/office/drawing/2010/main" val="0"/>
              </a:ext>
            </a:extLst>
          </a:blip>
          <a:srcRect b="84000"/>
          <a:stretch/>
        </p:blipFill>
        <p:spPr>
          <a:xfrm>
            <a:off x="-3767" y="-15079"/>
            <a:ext cx="9147767" cy="1899921"/>
          </a:xfrm>
          <a:prstGeom prst="rect">
            <a:avLst/>
          </a:prstGeom>
        </p:spPr>
      </p:pic>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976715" y="393355"/>
            <a:ext cx="1642350" cy="765084"/>
          </a:xfrm>
          <a:prstGeom prst="rect">
            <a:avLst/>
          </a:prstGeom>
        </p:spPr>
      </p:pic>
    </p:spTree>
    <p:extLst>
      <p:ext uri="{BB962C8B-B14F-4D97-AF65-F5344CB8AC3E}">
        <p14:creationId xmlns:p14="http://schemas.microsoft.com/office/powerpoint/2010/main" val="2205411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ckinsey.com/industries/healthcare-systems-and-services/our-insights/strengthening-health-cares-supply-chain-a-five-step-plan" TargetMode="External"/><Relationship Id="rId2" Type="http://schemas.openxmlformats.org/officeDocument/2006/relationships/hyperlink" Target="https://www.gs1.org/docs/healthcare/McKinsey_Healthcare_Report_Strength_in_Unity.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87680" y="1559243"/>
            <a:ext cx="8142514" cy="2387600"/>
          </a:xfrm>
        </p:spPr>
        <p:txBody>
          <a:bodyPr/>
          <a:lstStyle/>
          <a:p>
            <a:r>
              <a:rPr lang="en-US" dirty="0"/>
              <a:t>UDI Benefits for </a:t>
            </a:r>
            <a:r>
              <a:rPr lang="en-US" dirty="0" smtClean="0"/>
              <a:t>Health </a:t>
            </a:r>
            <a:r>
              <a:rPr lang="en-US" dirty="0"/>
              <a:t>C</a:t>
            </a:r>
            <a:r>
              <a:rPr lang="en-US" dirty="0" smtClean="0"/>
              <a:t>are </a:t>
            </a:r>
            <a:r>
              <a:rPr lang="en-US" dirty="0"/>
              <a:t>– LUC </a:t>
            </a:r>
            <a:r>
              <a:rPr lang="en-US" dirty="0" smtClean="0"/>
              <a:t>Work Group</a:t>
            </a:r>
            <a:endParaRPr lang="en-US" dirty="0"/>
          </a:p>
        </p:txBody>
      </p:sp>
    </p:spTree>
    <p:extLst>
      <p:ext uri="{BB962C8B-B14F-4D97-AF65-F5344CB8AC3E}">
        <p14:creationId xmlns:p14="http://schemas.microsoft.com/office/powerpoint/2010/main" val="360986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Inventory Management</a:t>
            </a:r>
          </a:p>
        </p:txBody>
      </p:sp>
      <p:sp>
        <p:nvSpPr>
          <p:cNvPr id="3" name="Content Placeholder 2"/>
          <p:cNvSpPr>
            <a:spLocks noGrp="1"/>
          </p:cNvSpPr>
          <p:nvPr>
            <p:ph idx="1"/>
          </p:nvPr>
        </p:nvSpPr>
        <p:spPr/>
        <p:txBody>
          <a:bodyPr>
            <a:normAutofit lnSpcReduction="10000"/>
          </a:bodyPr>
          <a:lstStyle/>
          <a:p>
            <a:pPr marL="0" indent="0">
              <a:buNone/>
            </a:pPr>
            <a:r>
              <a:rPr lang="en-US" b="1" dirty="0"/>
              <a:t>Definition:</a:t>
            </a:r>
          </a:p>
          <a:p>
            <a:pPr marL="0" indent="0">
              <a:buNone/>
            </a:pPr>
            <a:r>
              <a:rPr lang="en-US" dirty="0"/>
              <a:t>Inventory </a:t>
            </a:r>
            <a:r>
              <a:rPr lang="en-US" dirty="0" smtClean="0"/>
              <a:t>management work flow outlines how commodity data and physical products are ordered and consumed in </a:t>
            </a:r>
            <a:r>
              <a:rPr lang="en-US" dirty="0"/>
              <a:t>an HCO.</a:t>
            </a:r>
          </a:p>
          <a:p>
            <a:pPr marL="0" indent="0">
              <a:buNone/>
            </a:pPr>
            <a:r>
              <a:rPr lang="en-US" b="1" dirty="0"/>
              <a:t>Players:</a:t>
            </a:r>
            <a:endParaRPr lang="en-US" dirty="0"/>
          </a:p>
          <a:p>
            <a:r>
              <a:rPr lang="en-US" dirty="0"/>
              <a:t>HCO Purchasing Department</a:t>
            </a:r>
          </a:p>
          <a:p>
            <a:r>
              <a:rPr lang="en-US" dirty="0"/>
              <a:t>Distributors</a:t>
            </a:r>
          </a:p>
          <a:p>
            <a:r>
              <a:rPr lang="en-US" dirty="0"/>
              <a:t>Manufacturers</a:t>
            </a:r>
          </a:p>
          <a:p>
            <a:r>
              <a:rPr lang="en-US" dirty="0"/>
              <a:t>HCO Materials Management</a:t>
            </a:r>
          </a:p>
          <a:p>
            <a:r>
              <a:rPr lang="en-US" dirty="0"/>
              <a:t>HCO Clinical </a:t>
            </a:r>
            <a:r>
              <a:rPr lang="en-US" dirty="0" smtClean="0"/>
              <a:t>Departments</a:t>
            </a:r>
            <a:endParaRPr lang="en-US" dirty="0"/>
          </a:p>
        </p:txBody>
      </p:sp>
      <p:sp>
        <p:nvSpPr>
          <p:cNvPr id="4" name="Rectangle 3"/>
          <p:cNvSpPr/>
          <p:nvPr/>
        </p:nvSpPr>
        <p:spPr>
          <a:xfrm>
            <a:off x="5574525" y="3863719"/>
            <a:ext cx="3206960" cy="25752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Commodity - Mostly Class l and non-implantable Class ll. These devices are considered "routine" in hospitals and usually bought in large </a:t>
            </a:r>
            <a:r>
              <a:rPr lang="en-US" dirty="0" smtClean="0"/>
              <a:t>quantities.</a:t>
            </a:r>
            <a:endParaRPr lang="en-US" dirty="0"/>
          </a:p>
        </p:txBody>
      </p:sp>
    </p:spTree>
    <p:extLst>
      <p:ext uri="{BB962C8B-B14F-4D97-AF65-F5344CB8AC3E}">
        <p14:creationId xmlns:p14="http://schemas.microsoft.com/office/powerpoint/2010/main" val="3787063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41277" cy="6955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667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741714"/>
            <a:ext cx="8203475" cy="302192"/>
          </a:xfrm>
        </p:spPr>
        <p:txBody>
          <a:bodyPr>
            <a:normAutofit fontScale="90000"/>
          </a:bodyPr>
          <a:lstStyle/>
          <a:p>
            <a:r>
              <a:rPr lang="en-US" dirty="0"/>
              <a:t>Challenges and UDI Impact Points</a:t>
            </a:r>
            <a:br>
              <a:rPr lang="en-US" dirty="0"/>
            </a:br>
            <a:r>
              <a:rPr lang="en-US" dirty="0"/>
              <a:t>Inventory Management</a:t>
            </a:r>
          </a:p>
        </p:txBody>
      </p:sp>
      <p:sp>
        <p:nvSpPr>
          <p:cNvPr id="3" name="Content Placeholder 2"/>
          <p:cNvSpPr>
            <a:spLocks noGrp="1"/>
          </p:cNvSpPr>
          <p:nvPr>
            <p:ph idx="1"/>
          </p:nvPr>
        </p:nvSpPr>
        <p:spPr>
          <a:xfrm>
            <a:off x="435429" y="2629989"/>
            <a:ext cx="8203474" cy="4101736"/>
          </a:xfrm>
        </p:spPr>
        <p:txBody>
          <a:bodyPr/>
          <a:lstStyle/>
          <a:p>
            <a:r>
              <a:rPr lang="en-US" dirty="0"/>
              <a:t>Challenges</a:t>
            </a:r>
          </a:p>
          <a:p>
            <a:pPr lvl="1">
              <a:lnSpc>
                <a:spcPct val="100000"/>
              </a:lnSpc>
              <a:spcBef>
                <a:spcPts val="0"/>
              </a:spcBef>
            </a:pPr>
            <a:r>
              <a:rPr lang="en-US" dirty="0"/>
              <a:t>HCO and supply partners use differing product identification schemes so orders and fulfillment are often inaccurate leading to excess inventory at many points along supply chain.</a:t>
            </a:r>
          </a:p>
          <a:p>
            <a:r>
              <a:rPr lang="en-US" dirty="0"/>
              <a:t>UDI Impact Points</a:t>
            </a:r>
          </a:p>
          <a:p>
            <a:pPr lvl="1"/>
            <a:r>
              <a:rPr lang="en-US" dirty="0"/>
              <a:t>Use GUDID to inform HCO master file and orders.</a:t>
            </a:r>
          </a:p>
          <a:p>
            <a:pPr lvl="1"/>
            <a:r>
              <a:rPr lang="en-US" dirty="0"/>
              <a:t>Scan production information (PI) during receiving.</a:t>
            </a:r>
          </a:p>
          <a:p>
            <a:pPr lvl="1"/>
            <a:r>
              <a:rPr lang="en-US" dirty="0"/>
              <a:t>Scan UDI into EHR at point of use</a:t>
            </a:r>
            <a:r>
              <a:rPr lang="en-US" dirty="0" smtClean="0"/>
              <a:t>.</a:t>
            </a:r>
            <a:endParaRPr lang="en-US" dirty="0"/>
          </a:p>
        </p:txBody>
      </p:sp>
    </p:spTree>
    <p:extLst>
      <p:ext uri="{BB962C8B-B14F-4D97-AF65-F5344CB8AC3E}">
        <p14:creationId xmlns:p14="http://schemas.microsoft.com/office/powerpoint/2010/main" val="1934520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66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Inventory Management - Future Process</a:t>
            </a:r>
          </a:p>
        </p:txBody>
      </p:sp>
      <p:sp>
        <p:nvSpPr>
          <p:cNvPr id="5" name="Content Placeholder 4"/>
          <p:cNvSpPr>
            <a:spLocks noGrp="1"/>
          </p:cNvSpPr>
          <p:nvPr>
            <p:ph idx="1"/>
          </p:nvPr>
        </p:nvSpPr>
        <p:spPr/>
        <p:txBody>
          <a:bodyPr/>
          <a:lstStyle/>
          <a:p>
            <a:r>
              <a:rPr lang="en-US" dirty="0"/>
              <a:t>UDI Impact Points</a:t>
            </a:r>
          </a:p>
          <a:p>
            <a:pPr lvl="1">
              <a:lnSpc>
                <a:spcPct val="100000"/>
              </a:lnSpc>
              <a:spcBef>
                <a:spcPts val="0"/>
              </a:spcBef>
            </a:pPr>
            <a:r>
              <a:rPr lang="en-US" dirty="0"/>
              <a:t>CIM or VIM uses GUDID to inform HCO EDI purchase orders allowing standard product identification from Point of Use to manufacturing site. This clear electronic communication promotes manufacturing to fluctuate according to demand.</a:t>
            </a:r>
          </a:p>
          <a:p>
            <a:pPr lvl="1">
              <a:lnSpc>
                <a:spcPct val="100000"/>
              </a:lnSpc>
              <a:spcBef>
                <a:spcPts val="0"/>
              </a:spcBef>
            </a:pPr>
            <a:r>
              <a:rPr lang="en-US" dirty="0"/>
              <a:t>ASN scanning marries specific production information (PI) to device information (DI) in receiving process.</a:t>
            </a:r>
          </a:p>
          <a:p>
            <a:pPr lvl="1">
              <a:lnSpc>
                <a:spcPct val="100000"/>
              </a:lnSpc>
              <a:spcBef>
                <a:spcPts val="0"/>
              </a:spcBef>
            </a:pPr>
            <a:r>
              <a:rPr lang="en-US" dirty="0"/>
              <a:t>ERP to EHR interoperability brings complete UDI into HCO clinical systems available to match POU scanning.</a:t>
            </a:r>
          </a:p>
          <a:p>
            <a:pPr lvl="1">
              <a:lnSpc>
                <a:spcPct val="100000"/>
              </a:lnSpc>
              <a:spcBef>
                <a:spcPts val="0"/>
              </a:spcBef>
            </a:pPr>
            <a:r>
              <a:rPr lang="en-US" dirty="0"/>
              <a:t>Scanning brings UDI into EHR at point of use</a:t>
            </a:r>
            <a:r>
              <a:rPr lang="en-US" dirty="0" smtClean="0"/>
              <a:t>.</a:t>
            </a:r>
            <a:endParaRPr lang="en-US" dirty="0"/>
          </a:p>
        </p:txBody>
      </p:sp>
    </p:spTree>
    <p:extLst>
      <p:ext uri="{BB962C8B-B14F-4D97-AF65-F5344CB8AC3E}">
        <p14:creationId xmlns:p14="http://schemas.microsoft.com/office/powerpoint/2010/main" val="211520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UDI Adoption – Inventory Management</a:t>
            </a:r>
          </a:p>
        </p:txBody>
      </p:sp>
      <p:sp>
        <p:nvSpPr>
          <p:cNvPr id="3" name="Content Placeholder 2"/>
          <p:cNvSpPr>
            <a:spLocks noGrp="1"/>
          </p:cNvSpPr>
          <p:nvPr>
            <p:ph idx="1"/>
          </p:nvPr>
        </p:nvSpPr>
        <p:spPr/>
        <p:txBody>
          <a:bodyPr>
            <a:normAutofit fontScale="85000" lnSpcReduction="10000"/>
          </a:bodyPr>
          <a:lstStyle/>
          <a:p>
            <a:r>
              <a:rPr lang="en-US" dirty="0"/>
              <a:t>Benefits</a:t>
            </a:r>
          </a:p>
          <a:p>
            <a:pPr lvl="1">
              <a:lnSpc>
                <a:spcPct val="110000"/>
              </a:lnSpc>
              <a:spcBef>
                <a:spcPts val="0"/>
              </a:spcBef>
            </a:pPr>
            <a:r>
              <a:rPr lang="en-US" sz="2000" dirty="0" smtClean="0"/>
              <a:t>Savings </a:t>
            </a:r>
            <a:r>
              <a:rPr lang="en-US" sz="2000" dirty="0"/>
              <a:t>– </a:t>
            </a:r>
            <a:r>
              <a:rPr lang="en-US" sz="2000" dirty="0" smtClean="0"/>
              <a:t> </a:t>
            </a:r>
            <a:r>
              <a:rPr lang="en-US" sz="2000" dirty="0"/>
              <a:t>$40-100 billion in </a:t>
            </a:r>
            <a:r>
              <a:rPr lang="en-US" sz="2000" dirty="0" smtClean="0"/>
              <a:t>health care </a:t>
            </a:r>
            <a:r>
              <a:rPr lang="en-US" sz="2000" dirty="0"/>
              <a:t>each year - $16.36 million per hospital per year plus $2.5 million one time inventory reduction.</a:t>
            </a:r>
          </a:p>
          <a:p>
            <a:pPr lvl="1">
              <a:lnSpc>
                <a:spcPct val="110000"/>
              </a:lnSpc>
              <a:spcBef>
                <a:spcPts val="0"/>
              </a:spcBef>
            </a:pPr>
            <a:r>
              <a:rPr lang="en-US" sz="2000" dirty="0"/>
              <a:t>Better </a:t>
            </a:r>
            <a:r>
              <a:rPr lang="en-US" sz="2000" dirty="0" smtClean="0"/>
              <a:t>outcomes </a:t>
            </a:r>
            <a:r>
              <a:rPr lang="en-US" sz="2000" dirty="0"/>
              <a:t>– </a:t>
            </a:r>
            <a:r>
              <a:rPr lang="en-US" sz="2000" dirty="0" smtClean="0"/>
              <a:t>50</a:t>
            </a:r>
            <a:r>
              <a:rPr lang="en-US" sz="2000" dirty="0"/>
              <a:t>% reduction in medication error.</a:t>
            </a:r>
          </a:p>
          <a:p>
            <a:pPr lvl="1">
              <a:lnSpc>
                <a:spcPct val="110000"/>
              </a:lnSpc>
              <a:spcBef>
                <a:spcPts val="0"/>
              </a:spcBef>
            </a:pPr>
            <a:r>
              <a:rPr lang="en-US" sz="2000" dirty="0"/>
              <a:t>Safer supply chain –</a:t>
            </a:r>
            <a:r>
              <a:rPr lang="en-US" sz="2000" dirty="0" smtClean="0"/>
              <a:t> </a:t>
            </a:r>
            <a:r>
              <a:rPr lang="en-US" sz="2000" dirty="0"/>
              <a:t>Reduced out of date or obsolete products.</a:t>
            </a:r>
          </a:p>
          <a:p>
            <a:pPr lvl="1">
              <a:lnSpc>
                <a:spcPct val="110000"/>
              </a:lnSpc>
              <a:spcBef>
                <a:spcPts val="0"/>
              </a:spcBef>
            </a:pPr>
            <a:r>
              <a:rPr lang="en-US" sz="2000" dirty="0"/>
              <a:t>Digital foundation –</a:t>
            </a:r>
            <a:r>
              <a:rPr lang="en-US" sz="2000" dirty="0" smtClean="0"/>
              <a:t> </a:t>
            </a:r>
            <a:r>
              <a:rPr lang="en-US" sz="2000" dirty="0"/>
              <a:t>Higher quality data with increased visibility will lead to further </a:t>
            </a:r>
            <a:r>
              <a:rPr lang="en-US" sz="2000" dirty="0" smtClean="0"/>
              <a:t>health care </a:t>
            </a:r>
            <a:r>
              <a:rPr lang="en-US" sz="2000" dirty="0"/>
              <a:t>improvement; mobile, personalized, collaborative. </a:t>
            </a:r>
          </a:p>
          <a:p>
            <a:r>
              <a:rPr lang="en-US" dirty="0"/>
              <a:t>Investments</a:t>
            </a:r>
          </a:p>
          <a:p>
            <a:pPr lvl="1"/>
            <a:r>
              <a:rPr lang="en-US" sz="2000" dirty="0"/>
              <a:t>Training – Develop best practices – Standards and AIDC technology.</a:t>
            </a:r>
          </a:p>
          <a:p>
            <a:pPr lvl="1"/>
            <a:r>
              <a:rPr lang="en-US" sz="2000" dirty="0"/>
              <a:t>Scanning hardware.</a:t>
            </a:r>
          </a:p>
          <a:p>
            <a:pPr lvl="1"/>
            <a:r>
              <a:rPr lang="en-US" sz="2000" dirty="0"/>
              <a:t>IT infrastructure – Integration or upgrades of MMS / ERP / EHR.</a:t>
            </a:r>
          </a:p>
          <a:p>
            <a:pPr lvl="1"/>
            <a:r>
              <a:rPr lang="en-US" sz="2000" dirty="0"/>
              <a:t>Cost per hospital – One time $1.2 million + $150,000 annual maintenance.</a:t>
            </a:r>
          </a:p>
          <a:p>
            <a:pPr lvl="1"/>
            <a:r>
              <a:rPr lang="en-US" sz="2000" dirty="0"/>
              <a:t>Net – Positive - $24 million in first </a:t>
            </a:r>
            <a:r>
              <a:rPr lang="en-US" sz="2000" dirty="0" smtClean="0"/>
              <a:t>six </a:t>
            </a:r>
            <a:r>
              <a:rPr lang="en-US" sz="2000" dirty="0"/>
              <a:t>years</a:t>
            </a:r>
            <a:r>
              <a:rPr lang="en-US" sz="2000" dirty="0" smtClean="0"/>
              <a:t>.</a:t>
            </a:r>
          </a:p>
          <a:p>
            <a:pPr marL="457200" lvl="1" indent="0">
              <a:buNone/>
            </a:pPr>
            <a:endParaRPr lang="en-US" dirty="0"/>
          </a:p>
          <a:p>
            <a:r>
              <a:rPr lang="en-US" sz="1000" dirty="0">
                <a:hlinkClick r:id="rId2"/>
              </a:rPr>
              <a:t>https://www.gs1.org/docs/healthcare/McKinsey_Healthcare_Report_Strength_in_Unity.pdf</a:t>
            </a:r>
            <a:endParaRPr lang="en-US" sz="1000" dirty="0"/>
          </a:p>
          <a:p>
            <a:r>
              <a:rPr lang="en-US" sz="1000" dirty="0">
                <a:hlinkClick r:id="rId3"/>
              </a:rPr>
              <a:t>http://www.mckinsey.com/industries/healthcare-systems-and-services/our-insights/strengthening-health-cares-supply-chain-a-five-step-plan</a:t>
            </a:r>
            <a:endParaRPr lang="en-US" sz="1000" dirty="0"/>
          </a:p>
        </p:txBody>
      </p:sp>
    </p:spTree>
    <p:extLst>
      <p:ext uri="{BB962C8B-B14F-4D97-AF65-F5344CB8AC3E}">
        <p14:creationId xmlns:p14="http://schemas.microsoft.com/office/powerpoint/2010/main" val="1482797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567543"/>
            <a:ext cx="8203475" cy="1193074"/>
          </a:xfrm>
        </p:spPr>
        <p:txBody>
          <a:bodyPr>
            <a:normAutofit fontScale="90000"/>
          </a:bodyPr>
          <a:lstStyle/>
          <a:p>
            <a:r>
              <a:rPr lang="en-US" dirty="0"/>
              <a:t>Inventory Management</a:t>
            </a:r>
            <a:br>
              <a:rPr lang="en-US" dirty="0"/>
            </a:br>
            <a:r>
              <a:rPr lang="en-US" dirty="0"/>
              <a:t>Benefits of Future Process</a:t>
            </a:r>
            <a:br>
              <a:rPr lang="en-US" dirty="0"/>
            </a:br>
            <a:endParaRPr lang="en-US" dirty="0"/>
          </a:p>
        </p:txBody>
      </p:sp>
      <p:sp>
        <p:nvSpPr>
          <p:cNvPr id="3" name="Content Placeholder 2"/>
          <p:cNvSpPr>
            <a:spLocks noGrp="1"/>
          </p:cNvSpPr>
          <p:nvPr>
            <p:ph idx="1"/>
          </p:nvPr>
        </p:nvSpPr>
        <p:spPr>
          <a:xfrm>
            <a:off x="435429" y="2508069"/>
            <a:ext cx="8203474" cy="4223656"/>
          </a:xfrm>
        </p:spPr>
        <p:txBody>
          <a:bodyPr/>
          <a:lstStyle/>
          <a:p>
            <a:pPr marL="228600" lvl="1">
              <a:spcBef>
                <a:spcPts val="1000"/>
              </a:spcBef>
              <a:buClrTx/>
              <a:buSzPct val="75000"/>
            </a:pPr>
            <a:r>
              <a:rPr lang="en-US" sz="2800" dirty="0"/>
              <a:t>Savings (McKinsey, 2013)</a:t>
            </a:r>
          </a:p>
          <a:p>
            <a:pPr marL="0" lvl="1" indent="0">
              <a:spcBef>
                <a:spcPts val="1000"/>
              </a:spcBef>
              <a:buSzPct val="75000"/>
              <a:buNone/>
            </a:pPr>
            <a:r>
              <a:rPr lang="en-US" sz="2000" dirty="0"/>
              <a:t>$40-100 billion in </a:t>
            </a:r>
            <a:r>
              <a:rPr lang="en-US" sz="2000" dirty="0" smtClean="0"/>
              <a:t>health care </a:t>
            </a:r>
            <a:r>
              <a:rPr lang="en-US" sz="2000" dirty="0"/>
              <a:t>each year  </a:t>
            </a:r>
          </a:p>
          <a:p>
            <a:pPr marL="0" lvl="1" indent="0">
              <a:spcBef>
                <a:spcPts val="1000"/>
              </a:spcBef>
              <a:buSzPct val="75000"/>
              <a:buNone/>
            </a:pPr>
            <a:r>
              <a:rPr lang="en-US" sz="2000" dirty="0"/>
              <a:t>$16.36 million per hospital per year plus </a:t>
            </a:r>
          </a:p>
          <a:p>
            <a:pPr marL="0" lvl="1" indent="0">
              <a:spcBef>
                <a:spcPts val="1000"/>
              </a:spcBef>
              <a:buSzPct val="75000"/>
              <a:buNone/>
            </a:pPr>
            <a:r>
              <a:rPr lang="en-US" sz="2000" dirty="0"/>
              <a:t>$2.5 million one time inventory reduction.</a:t>
            </a:r>
          </a:p>
          <a:p>
            <a:pPr lvl="1"/>
            <a:r>
              <a:rPr lang="en-US" dirty="0"/>
              <a:t>Labor - </a:t>
            </a:r>
            <a:r>
              <a:rPr lang="en-US" sz="2000" dirty="0"/>
              <a:t>HCO item master maintenance/receiving process</a:t>
            </a:r>
          </a:p>
          <a:p>
            <a:pPr lvl="1"/>
            <a:r>
              <a:rPr lang="en-US" dirty="0"/>
              <a:t>Space - </a:t>
            </a:r>
            <a:r>
              <a:rPr lang="en-US" sz="2000" dirty="0"/>
              <a:t>Smaller storage spaces all along supply chain</a:t>
            </a:r>
          </a:p>
          <a:p>
            <a:pPr lvl="1"/>
            <a:r>
              <a:rPr lang="en-US" dirty="0"/>
              <a:t>Costs - </a:t>
            </a:r>
            <a:r>
              <a:rPr lang="en-US" sz="2000" dirty="0"/>
              <a:t>Reduced handling and inventory expenses for suppliers</a:t>
            </a:r>
          </a:p>
          <a:p>
            <a:r>
              <a:rPr lang="en-US" dirty="0"/>
              <a:t>Safety</a:t>
            </a:r>
          </a:p>
          <a:p>
            <a:pPr lvl="1"/>
            <a:r>
              <a:rPr lang="en-US" dirty="0"/>
              <a:t>HCO knowledge of products on site </a:t>
            </a:r>
          </a:p>
          <a:p>
            <a:pPr lvl="1"/>
            <a:r>
              <a:rPr lang="en-US" dirty="0"/>
              <a:t>HCO knowledge of products used by patients</a:t>
            </a:r>
          </a:p>
          <a:p>
            <a:endParaRPr lang="en-US" dirty="0"/>
          </a:p>
        </p:txBody>
      </p:sp>
    </p:spTree>
    <p:extLst>
      <p:ext uri="{BB962C8B-B14F-4D97-AF65-F5344CB8AC3E}">
        <p14:creationId xmlns:p14="http://schemas.microsoft.com/office/powerpoint/2010/main" val="4245450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Specialty Inventory – “Trunk” Stock </a:t>
            </a:r>
          </a:p>
        </p:txBody>
      </p:sp>
      <p:sp>
        <p:nvSpPr>
          <p:cNvPr id="3" name="Content Placeholder 2"/>
          <p:cNvSpPr>
            <a:spLocks noGrp="1"/>
          </p:cNvSpPr>
          <p:nvPr>
            <p:ph idx="1"/>
          </p:nvPr>
        </p:nvSpPr>
        <p:spPr>
          <a:xfrm>
            <a:off x="435429" y="2133601"/>
            <a:ext cx="8203474" cy="2525486"/>
          </a:xfrm>
        </p:spPr>
        <p:txBody>
          <a:bodyPr>
            <a:normAutofit fontScale="92500"/>
          </a:bodyPr>
          <a:lstStyle/>
          <a:p>
            <a:pPr marL="0" indent="0">
              <a:buNone/>
            </a:pPr>
            <a:r>
              <a:rPr lang="en-US" b="1" dirty="0"/>
              <a:t>Definition:</a:t>
            </a:r>
          </a:p>
          <a:p>
            <a:pPr marL="0" indent="0">
              <a:buNone/>
            </a:pPr>
            <a:r>
              <a:rPr lang="en-US" dirty="0"/>
              <a:t>Specialty Inventory Work Flow outlines how implants flow through an HCO. These items are only purchased when physician decides product is needed for a specific procedure. Initial identification of the item in the hospital most often occurs at point of use</a:t>
            </a:r>
            <a:r>
              <a:rPr lang="en-US" dirty="0" smtClean="0"/>
              <a:t>.</a:t>
            </a:r>
            <a:endParaRPr lang="en-US" dirty="0"/>
          </a:p>
        </p:txBody>
      </p:sp>
      <p:sp>
        <p:nvSpPr>
          <p:cNvPr id="4" name="Rectangle 3"/>
          <p:cNvSpPr/>
          <p:nvPr/>
        </p:nvSpPr>
        <p:spPr>
          <a:xfrm>
            <a:off x="435429" y="4659087"/>
            <a:ext cx="4572000" cy="1508105"/>
          </a:xfrm>
          <a:prstGeom prst="rect">
            <a:avLst/>
          </a:prstGeom>
        </p:spPr>
        <p:txBody>
          <a:bodyPr>
            <a:spAutoFit/>
          </a:bodyPr>
          <a:lstStyle/>
          <a:p>
            <a:r>
              <a:rPr lang="en-US" sz="2000" b="1" dirty="0">
                <a:solidFill>
                  <a:schemeClr val="bg2">
                    <a:lumMod val="50000"/>
                  </a:schemeClr>
                </a:solidFill>
              </a:rPr>
              <a:t>Players:</a:t>
            </a:r>
          </a:p>
          <a:p>
            <a:pPr marL="285750" indent="-285750">
              <a:buFont typeface="Arial" panose="020B0604020202020204" pitchFamily="34" charset="0"/>
              <a:buChar char="•"/>
            </a:pPr>
            <a:r>
              <a:rPr lang="en-US" dirty="0">
                <a:solidFill>
                  <a:schemeClr val="bg2">
                    <a:lumMod val="50000"/>
                  </a:schemeClr>
                </a:solidFill>
              </a:rPr>
              <a:t>Patients</a:t>
            </a:r>
          </a:p>
          <a:p>
            <a:pPr marL="285750" indent="-285750">
              <a:buFont typeface="Arial" panose="020B0604020202020204" pitchFamily="34" charset="0"/>
              <a:buChar char="•"/>
            </a:pPr>
            <a:r>
              <a:rPr lang="en-US" dirty="0">
                <a:solidFill>
                  <a:schemeClr val="bg2">
                    <a:lumMod val="50000"/>
                  </a:schemeClr>
                </a:solidFill>
              </a:rPr>
              <a:t>Physicians</a:t>
            </a:r>
          </a:p>
          <a:p>
            <a:pPr marL="285750" indent="-285750">
              <a:buFont typeface="Arial" panose="020B0604020202020204" pitchFamily="34" charset="0"/>
              <a:buChar char="•"/>
            </a:pPr>
            <a:r>
              <a:rPr lang="en-US" dirty="0">
                <a:solidFill>
                  <a:schemeClr val="bg2">
                    <a:lumMod val="50000"/>
                  </a:schemeClr>
                </a:solidFill>
              </a:rPr>
              <a:t>Vendors</a:t>
            </a:r>
          </a:p>
          <a:p>
            <a:pPr marL="285750" indent="-285750">
              <a:buFont typeface="Arial" panose="020B0604020202020204" pitchFamily="34" charset="0"/>
              <a:buChar char="•"/>
            </a:pPr>
            <a:r>
              <a:rPr lang="en-US" dirty="0">
                <a:solidFill>
                  <a:schemeClr val="bg2">
                    <a:lumMod val="50000"/>
                  </a:schemeClr>
                </a:solidFill>
              </a:rPr>
              <a:t>OR Materials</a:t>
            </a:r>
          </a:p>
        </p:txBody>
      </p:sp>
      <p:sp>
        <p:nvSpPr>
          <p:cNvPr id="5" name="Rectangle 4"/>
          <p:cNvSpPr/>
          <p:nvPr/>
        </p:nvSpPr>
        <p:spPr>
          <a:xfrm>
            <a:off x="2721429" y="4966863"/>
            <a:ext cx="4572000" cy="1200329"/>
          </a:xfrm>
          <a:prstGeom prst="rect">
            <a:avLst/>
          </a:prstGeom>
        </p:spPr>
        <p:txBody>
          <a:bodyPr>
            <a:spAutoFit/>
          </a:bodyPr>
          <a:lstStyle/>
          <a:p>
            <a:pPr marL="285750" indent="-285750">
              <a:buFont typeface="Arial" panose="020B0604020202020204" pitchFamily="34" charset="0"/>
              <a:buChar char="•"/>
            </a:pPr>
            <a:r>
              <a:rPr lang="en-US" dirty="0">
                <a:solidFill>
                  <a:schemeClr val="bg2">
                    <a:lumMod val="50000"/>
                  </a:schemeClr>
                </a:solidFill>
              </a:rPr>
              <a:t>Case Manager</a:t>
            </a:r>
          </a:p>
          <a:p>
            <a:pPr marL="285750" indent="-285750">
              <a:buFont typeface="Arial" panose="020B0604020202020204" pitchFamily="34" charset="0"/>
              <a:buChar char="•"/>
            </a:pPr>
            <a:r>
              <a:rPr lang="en-US" dirty="0">
                <a:solidFill>
                  <a:schemeClr val="bg2">
                    <a:lumMod val="50000"/>
                  </a:schemeClr>
                </a:solidFill>
              </a:rPr>
              <a:t>Scheduling</a:t>
            </a:r>
          </a:p>
          <a:p>
            <a:pPr marL="285750" indent="-285750">
              <a:buFont typeface="Arial" panose="020B0604020202020204" pitchFamily="34" charset="0"/>
              <a:buChar char="•"/>
            </a:pPr>
            <a:r>
              <a:rPr lang="en-US" dirty="0">
                <a:solidFill>
                  <a:schemeClr val="bg2">
                    <a:lumMod val="50000"/>
                  </a:schemeClr>
                </a:solidFill>
              </a:rPr>
              <a:t>Nursing Staff</a:t>
            </a:r>
          </a:p>
          <a:p>
            <a:pPr marL="285750" indent="-285750">
              <a:buFont typeface="Arial" panose="020B0604020202020204" pitchFamily="34" charset="0"/>
              <a:buChar char="•"/>
            </a:pPr>
            <a:r>
              <a:rPr lang="en-US" dirty="0">
                <a:solidFill>
                  <a:schemeClr val="bg2">
                    <a:lumMod val="50000"/>
                  </a:schemeClr>
                </a:solidFill>
              </a:rPr>
              <a:t>OR Billing</a:t>
            </a:r>
          </a:p>
        </p:txBody>
      </p:sp>
      <p:sp>
        <p:nvSpPr>
          <p:cNvPr id="6" name="Rectangle 5"/>
          <p:cNvSpPr/>
          <p:nvPr/>
        </p:nvSpPr>
        <p:spPr>
          <a:xfrm>
            <a:off x="4901484" y="4748782"/>
            <a:ext cx="3843365" cy="18638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Specialty - Mostly Class </a:t>
            </a:r>
            <a:r>
              <a:rPr lang="en-US" dirty="0" err="1"/>
              <a:t>lll</a:t>
            </a:r>
            <a:r>
              <a:rPr lang="en-US" dirty="0"/>
              <a:t> and implantable Class ll. These devices are considered patient-specific and usually bought for a specific procedure.</a:t>
            </a:r>
          </a:p>
        </p:txBody>
      </p:sp>
    </p:spTree>
    <p:extLst>
      <p:ext uri="{BB962C8B-B14F-4D97-AF65-F5344CB8AC3E}">
        <p14:creationId xmlns:p14="http://schemas.microsoft.com/office/powerpoint/2010/main" val="1160331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87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984070"/>
          </a:xfrm>
        </p:spPr>
        <p:txBody>
          <a:bodyPr>
            <a:normAutofit fontScale="90000"/>
          </a:bodyPr>
          <a:lstStyle/>
          <a:p>
            <a:r>
              <a:rPr lang="en-US" dirty="0"/>
              <a:t>Challenges and UDI Impact Points</a:t>
            </a:r>
            <a:br>
              <a:rPr lang="en-US" dirty="0"/>
            </a:br>
            <a:r>
              <a:rPr lang="en-US" dirty="0"/>
              <a:t>Specialty Inventory</a:t>
            </a:r>
          </a:p>
        </p:txBody>
      </p:sp>
      <p:sp>
        <p:nvSpPr>
          <p:cNvPr id="3" name="Content Placeholder 2"/>
          <p:cNvSpPr>
            <a:spLocks noGrp="1"/>
          </p:cNvSpPr>
          <p:nvPr>
            <p:ph idx="1"/>
          </p:nvPr>
        </p:nvSpPr>
        <p:spPr>
          <a:xfrm>
            <a:off x="435429" y="2647405"/>
            <a:ext cx="8203474" cy="4084319"/>
          </a:xfrm>
        </p:spPr>
        <p:txBody>
          <a:bodyPr/>
          <a:lstStyle/>
          <a:p>
            <a:r>
              <a:rPr lang="en-US" dirty="0"/>
              <a:t>Challenges</a:t>
            </a:r>
          </a:p>
          <a:p>
            <a:pPr lvl="1">
              <a:lnSpc>
                <a:spcPct val="100000"/>
              </a:lnSpc>
              <a:spcBef>
                <a:spcPts val="0"/>
              </a:spcBef>
            </a:pPr>
            <a:r>
              <a:rPr lang="en-US" dirty="0"/>
              <a:t>HCO has low visibility into exact products used in procedure areas so cannot: </a:t>
            </a:r>
          </a:p>
          <a:p>
            <a:pPr lvl="2"/>
            <a:r>
              <a:rPr lang="en-US" dirty="0"/>
              <a:t>Capture all charges for products </a:t>
            </a:r>
          </a:p>
          <a:p>
            <a:pPr lvl="2"/>
            <a:r>
              <a:rPr lang="en-US" dirty="0"/>
              <a:t>Assess product risks  </a:t>
            </a:r>
          </a:p>
          <a:p>
            <a:pPr lvl="2"/>
            <a:r>
              <a:rPr lang="en-US" dirty="0"/>
              <a:t>Respond well to product recalls</a:t>
            </a:r>
          </a:p>
          <a:p>
            <a:r>
              <a:rPr lang="en-US" dirty="0"/>
              <a:t>UDI Impact Points</a:t>
            </a:r>
          </a:p>
          <a:p>
            <a:pPr lvl="1"/>
            <a:r>
              <a:rPr lang="en-US" dirty="0"/>
              <a:t>Scan product at point of use.</a:t>
            </a:r>
          </a:p>
          <a:p>
            <a:pPr lvl="1"/>
            <a:r>
              <a:rPr lang="en-US" dirty="0"/>
              <a:t>Channel UDI information into ERP and EHR systems.</a:t>
            </a:r>
          </a:p>
          <a:p>
            <a:pPr lvl="1"/>
            <a:r>
              <a:rPr lang="en-US" dirty="0"/>
              <a:t>Hold UDI in EHR for potential recalls</a:t>
            </a:r>
            <a:r>
              <a:rPr lang="en-US" dirty="0" smtClean="0"/>
              <a:t>.</a:t>
            </a:r>
            <a:endParaRPr lang="en-US" dirty="0"/>
          </a:p>
        </p:txBody>
      </p:sp>
    </p:spTree>
    <p:extLst>
      <p:ext uri="{BB962C8B-B14F-4D97-AF65-F5344CB8AC3E}">
        <p14:creationId xmlns:p14="http://schemas.microsoft.com/office/powerpoint/2010/main" val="367399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1436913"/>
            <a:ext cx="8604069" cy="606993"/>
          </a:xfrm>
        </p:spPr>
        <p:txBody>
          <a:bodyPr>
            <a:noAutofit/>
          </a:bodyPr>
          <a:lstStyle/>
          <a:p>
            <a:r>
              <a:rPr lang="en-US" sz="2900" dirty="0"/>
              <a:t>UDI Benefits for </a:t>
            </a:r>
            <a:r>
              <a:rPr lang="en-US" sz="2900" dirty="0" smtClean="0"/>
              <a:t>Health Care </a:t>
            </a:r>
            <a:r>
              <a:rPr lang="en-US" sz="2900" dirty="0"/>
              <a:t>– </a:t>
            </a:r>
            <a:r>
              <a:rPr lang="en-US" sz="2900" dirty="0" smtClean="0"/>
              <a:t>LUC Work Group</a:t>
            </a:r>
            <a:endParaRPr lang="en-US" sz="2900" dirty="0"/>
          </a:p>
        </p:txBody>
      </p:sp>
      <p:sp>
        <p:nvSpPr>
          <p:cNvPr id="5" name="Content Placeholder 2"/>
          <p:cNvSpPr>
            <a:spLocks noGrp="1"/>
          </p:cNvSpPr>
          <p:nvPr>
            <p:ph idx="1"/>
          </p:nvPr>
        </p:nvSpPr>
        <p:spPr/>
        <p:txBody>
          <a:bodyPr>
            <a:normAutofit/>
          </a:bodyPr>
          <a:lstStyle/>
          <a:p>
            <a:r>
              <a:rPr lang="en-US" dirty="0" smtClean="0"/>
              <a:t> UDI </a:t>
            </a:r>
            <a:r>
              <a:rPr lang="en-US" dirty="0"/>
              <a:t>Benefits for </a:t>
            </a:r>
            <a:r>
              <a:rPr lang="en-US" dirty="0" smtClean="0"/>
              <a:t>Health Care </a:t>
            </a:r>
            <a:r>
              <a:rPr lang="en-US" dirty="0"/>
              <a:t>Work </a:t>
            </a:r>
            <a:r>
              <a:rPr lang="en-US" dirty="0" smtClean="0"/>
              <a:t>Group</a:t>
            </a:r>
          </a:p>
          <a:p>
            <a:pPr lvl="1"/>
            <a:r>
              <a:rPr lang="en-US" sz="2000" dirty="0" smtClean="0"/>
              <a:t>Hospital Supply Chain </a:t>
            </a:r>
          </a:p>
          <a:p>
            <a:pPr lvl="1"/>
            <a:r>
              <a:rPr lang="en-US" sz="2000" dirty="0" smtClean="0"/>
              <a:t>Manufacturers</a:t>
            </a:r>
          </a:p>
          <a:p>
            <a:pPr lvl="1"/>
            <a:r>
              <a:rPr lang="en-US" sz="2000" dirty="0" smtClean="0"/>
              <a:t>Suppliers and Distributors</a:t>
            </a:r>
          </a:p>
          <a:p>
            <a:pPr lvl="1"/>
            <a:r>
              <a:rPr lang="en-US" sz="2000" dirty="0" smtClean="0"/>
              <a:t>Government</a:t>
            </a:r>
          </a:p>
          <a:p>
            <a:pPr lvl="1"/>
            <a:r>
              <a:rPr lang="en-US" sz="2000" dirty="0" smtClean="0"/>
              <a:t>Patient Advocates</a:t>
            </a:r>
            <a:endParaRPr lang="en-US" dirty="0"/>
          </a:p>
          <a:p>
            <a:r>
              <a:rPr lang="en-US" dirty="0" smtClean="0"/>
              <a:t> Five </a:t>
            </a:r>
            <a:r>
              <a:rPr lang="en-US" dirty="0"/>
              <a:t>S</a:t>
            </a:r>
            <a:r>
              <a:rPr lang="en-US" dirty="0" smtClean="0"/>
              <a:t>ub </a:t>
            </a:r>
            <a:r>
              <a:rPr lang="en-US" dirty="0"/>
              <a:t>G</a:t>
            </a:r>
            <a:r>
              <a:rPr lang="en-US" dirty="0" smtClean="0"/>
              <a:t>roups </a:t>
            </a:r>
            <a:r>
              <a:rPr lang="en-US" dirty="0"/>
              <a:t>for </a:t>
            </a:r>
            <a:r>
              <a:rPr lang="en-US" dirty="0" smtClean="0"/>
              <a:t>Five </a:t>
            </a:r>
            <a:r>
              <a:rPr lang="en-US" dirty="0"/>
              <a:t>P</a:t>
            </a:r>
            <a:r>
              <a:rPr lang="en-US" dirty="0" smtClean="0"/>
              <a:t>rocesses</a:t>
            </a:r>
            <a:endParaRPr lang="en-US" dirty="0"/>
          </a:p>
          <a:p>
            <a:pPr lvl="1"/>
            <a:r>
              <a:rPr lang="en-US" sz="2000" dirty="0"/>
              <a:t>Commodity </a:t>
            </a:r>
            <a:r>
              <a:rPr lang="en-US" sz="2000" dirty="0" smtClean="0"/>
              <a:t>Inventory co-leaders </a:t>
            </a:r>
            <a:r>
              <a:rPr lang="en-US" sz="2000" dirty="0"/>
              <a:t>– Lena Cordie and Mike Nolan</a:t>
            </a:r>
          </a:p>
          <a:p>
            <a:pPr lvl="1"/>
            <a:r>
              <a:rPr lang="en-US" sz="2000" dirty="0"/>
              <a:t>Specialty Inventory </a:t>
            </a:r>
            <a:r>
              <a:rPr lang="en-US" sz="2000" dirty="0" smtClean="0"/>
              <a:t>leader – </a:t>
            </a:r>
            <a:r>
              <a:rPr lang="en-US" sz="2000" dirty="0"/>
              <a:t>Ricki </a:t>
            </a:r>
            <a:r>
              <a:rPr lang="en-US" sz="2000" dirty="0" smtClean="0"/>
              <a:t>Wilson</a:t>
            </a:r>
          </a:p>
          <a:p>
            <a:pPr lvl="1"/>
            <a:r>
              <a:rPr lang="en-US" sz="2000" dirty="0" smtClean="0"/>
              <a:t>EHR </a:t>
            </a:r>
            <a:r>
              <a:rPr lang="en-US" sz="2000" dirty="0"/>
              <a:t>to Registry </a:t>
            </a:r>
            <a:r>
              <a:rPr lang="en-US" sz="2000" dirty="0" smtClean="0"/>
              <a:t>co-leaders – </a:t>
            </a:r>
            <a:r>
              <a:rPr lang="en-US" sz="2000" dirty="0"/>
              <a:t>Joe Drozda and Sandi Michel</a:t>
            </a:r>
          </a:p>
          <a:p>
            <a:pPr lvl="1"/>
            <a:r>
              <a:rPr lang="en-US" sz="2000" dirty="0"/>
              <a:t>Adverse Events </a:t>
            </a:r>
            <a:r>
              <a:rPr lang="en-US" sz="2000" dirty="0" smtClean="0"/>
              <a:t>co-leaders – </a:t>
            </a:r>
            <a:r>
              <a:rPr lang="en-US" sz="2000" dirty="0"/>
              <a:t>Madris Tomes and Mike Tanner</a:t>
            </a:r>
          </a:p>
          <a:p>
            <a:pPr lvl="1"/>
            <a:r>
              <a:rPr lang="en-US" sz="2000" dirty="0"/>
              <a:t>Product Recalls </a:t>
            </a:r>
            <a:r>
              <a:rPr lang="en-US" sz="2000" dirty="0" smtClean="0"/>
              <a:t>co-leaders – </a:t>
            </a:r>
            <a:r>
              <a:rPr lang="en-US" sz="2000" dirty="0"/>
              <a:t>Jay Crowley and Pat Lupinetti</a:t>
            </a:r>
          </a:p>
          <a:p>
            <a:pPr marL="0"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655819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433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97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“Specialty” Inventory - Future Process</a:t>
            </a:r>
          </a:p>
        </p:txBody>
      </p:sp>
      <p:sp>
        <p:nvSpPr>
          <p:cNvPr id="3" name="Content Placeholder 2"/>
          <p:cNvSpPr>
            <a:spLocks noGrp="1"/>
          </p:cNvSpPr>
          <p:nvPr>
            <p:ph idx="1"/>
          </p:nvPr>
        </p:nvSpPr>
        <p:spPr/>
        <p:txBody>
          <a:bodyPr/>
          <a:lstStyle/>
          <a:p>
            <a:r>
              <a:rPr lang="en-US" dirty="0"/>
              <a:t>UDI Impact Points</a:t>
            </a:r>
          </a:p>
          <a:p>
            <a:pPr lvl="1"/>
            <a:r>
              <a:rPr lang="en-US" dirty="0"/>
              <a:t>HCO sends case-based order for “special” procedure. </a:t>
            </a:r>
          </a:p>
          <a:p>
            <a:pPr lvl="1">
              <a:lnSpc>
                <a:spcPct val="100000"/>
              </a:lnSpc>
              <a:spcBef>
                <a:spcPts val="0"/>
              </a:spcBef>
            </a:pPr>
            <a:r>
              <a:rPr lang="en-US" dirty="0"/>
              <a:t>Received case-based products received into HCO system (like all other orders).</a:t>
            </a:r>
          </a:p>
          <a:p>
            <a:pPr lvl="1"/>
            <a:r>
              <a:rPr lang="en-US" dirty="0"/>
              <a:t>Received product:</a:t>
            </a:r>
          </a:p>
          <a:p>
            <a:pPr lvl="2"/>
            <a:r>
              <a:rPr lang="en-US" dirty="0"/>
              <a:t> Opened but not used scanned as “waste”.</a:t>
            </a:r>
          </a:p>
          <a:p>
            <a:pPr lvl="2"/>
            <a:r>
              <a:rPr lang="en-US" dirty="0"/>
              <a:t> Used in procedure is scanned into EHR.</a:t>
            </a:r>
          </a:p>
          <a:p>
            <a:pPr lvl="2"/>
            <a:r>
              <a:rPr lang="en-US" dirty="0"/>
              <a:t> Not used in procedure or “wasted” is returned to supplier. </a:t>
            </a:r>
          </a:p>
          <a:p>
            <a:pPr lvl="2"/>
            <a:r>
              <a:rPr lang="en-US" dirty="0"/>
              <a:t> Invoiced by supplier and paid as for all other orders.</a:t>
            </a:r>
          </a:p>
          <a:p>
            <a:pPr lvl="1"/>
            <a:r>
              <a:rPr lang="en-US" dirty="0"/>
              <a:t>Supplier assisted cases remain as needed</a:t>
            </a:r>
            <a:r>
              <a:rPr lang="en-US" dirty="0" smtClean="0"/>
              <a:t>.</a:t>
            </a:r>
            <a:endParaRPr lang="en-US" dirty="0"/>
          </a:p>
        </p:txBody>
      </p:sp>
    </p:spTree>
    <p:extLst>
      <p:ext uri="{BB962C8B-B14F-4D97-AF65-F5344CB8AC3E}">
        <p14:creationId xmlns:p14="http://schemas.microsoft.com/office/powerpoint/2010/main" val="382100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UDI Adoption – Specialty Inventory</a:t>
            </a:r>
          </a:p>
        </p:txBody>
      </p:sp>
      <p:sp>
        <p:nvSpPr>
          <p:cNvPr id="3" name="Content Placeholder 2"/>
          <p:cNvSpPr>
            <a:spLocks noGrp="1"/>
          </p:cNvSpPr>
          <p:nvPr>
            <p:ph idx="1"/>
          </p:nvPr>
        </p:nvSpPr>
        <p:spPr/>
        <p:txBody>
          <a:bodyPr/>
          <a:lstStyle/>
          <a:p>
            <a:r>
              <a:rPr lang="en-US" dirty="0"/>
              <a:t>Benefits</a:t>
            </a:r>
          </a:p>
          <a:p>
            <a:pPr lvl="1">
              <a:lnSpc>
                <a:spcPct val="100000"/>
              </a:lnSpc>
              <a:spcBef>
                <a:spcPts val="0"/>
              </a:spcBef>
            </a:pPr>
            <a:r>
              <a:rPr lang="en-US" dirty="0"/>
              <a:t>Scanning the UDI labeled device eliminates manual entry of device information into hospital system(s) and reduces manual entry errors.</a:t>
            </a:r>
          </a:p>
          <a:p>
            <a:pPr lvl="1">
              <a:lnSpc>
                <a:spcPct val="100000"/>
              </a:lnSpc>
              <a:spcBef>
                <a:spcPts val="0"/>
              </a:spcBef>
            </a:pPr>
            <a:r>
              <a:rPr lang="en-US" dirty="0"/>
              <a:t>Efficiencies in scanning device information may improve charge capture.</a:t>
            </a:r>
          </a:p>
          <a:p>
            <a:pPr lvl="1">
              <a:lnSpc>
                <a:spcPct val="100000"/>
              </a:lnSpc>
              <a:spcBef>
                <a:spcPts val="0"/>
              </a:spcBef>
            </a:pPr>
            <a:r>
              <a:rPr lang="en-US" dirty="0"/>
              <a:t>Connecting device information to patient via the EHR supports more effective communication of product recalls for devices implanted in that patient.</a:t>
            </a:r>
          </a:p>
          <a:p>
            <a:r>
              <a:rPr lang="en-US" dirty="0"/>
              <a:t>Investments</a:t>
            </a:r>
          </a:p>
          <a:p>
            <a:pPr lvl="1"/>
            <a:r>
              <a:rPr lang="en-US" dirty="0"/>
              <a:t>Bar code scanning solution at point of use</a:t>
            </a:r>
            <a:r>
              <a:rPr lang="en-US" dirty="0" smtClean="0"/>
              <a:t>.</a:t>
            </a:r>
            <a:endParaRPr lang="en-US" dirty="0"/>
          </a:p>
        </p:txBody>
      </p:sp>
    </p:spTree>
    <p:extLst>
      <p:ext uri="{BB962C8B-B14F-4D97-AF65-F5344CB8AC3E}">
        <p14:creationId xmlns:p14="http://schemas.microsoft.com/office/powerpoint/2010/main" val="297518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“Specialty” Inventory</a:t>
            </a:r>
            <a:br>
              <a:rPr lang="en-US" sz="3200" dirty="0"/>
            </a:br>
            <a:r>
              <a:rPr lang="en-US" sz="3200" dirty="0"/>
              <a:t>Benefits of Future Process</a:t>
            </a:r>
          </a:p>
        </p:txBody>
      </p:sp>
      <p:sp>
        <p:nvSpPr>
          <p:cNvPr id="3" name="Content Placeholder 2"/>
          <p:cNvSpPr>
            <a:spLocks noGrp="1"/>
          </p:cNvSpPr>
          <p:nvPr>
            <p:ph idx="1"/>
          </p:nvPr>
        </p:nvSpPr>
        <p:spPr/>
        <p:txBody>
          <a:bodyPr/>
          <a:lstStyle/>
          <a:p>
            <a:r>
              <a:rPr lang="en-US" dirty="0"/>
              <a:t>Savings</a:t>
            </a:r>
            <a:endParaRPr lang="en-US" sz="2400" dirty="0"/>
          </a:p>
          <a:p>
            <a:pPr lvl="1"/>
            <a:r>
              <a:rPr lang="en-US" dirty="0"/>
              <a:t>Reduced inventory locations and materials handling for suppliers.</a:t>
            </a:r>
          </a:p>
          <a:p>
            <a:pPr lvl="1"/>
            <a:r>
              <a:rPr lang="en-US" dirty="0"/>
              <a:t>Reduced overall inventory held by suppliers.</a:t>
            </a:r>
          </a:p>
          <a:p>
            <a:r>
              <a:rPr lang="en-US" dirty="0"/>
              <a:t>Safety</a:t>
            </a:r>
          </a:p>
          <a:p>
            <a:pPr lvl="1"/>
            <a:r>
              <a:rPr lang="en-US" dirty="0"/>
              <a:t>HCO knowledge of all products on site permitting timely response to product recalls.</a:t>
            </a:r>
          </a:p>
          <a:p>
            <a:pPr lvl="1"/>
            <a:r>
              <a:rPr lang="en-US" dirty="0"/>
              <a:t>HCO knowledge of all products used by patients permitting timely response to product recalls.</a:t>
            </a:r>
          </a:p>
          <a:p>
            <a:pPr lvl="1"/>
            <a:r>
              <a:rPr lang="en-US" dirty="0"/>
              <a:t>Use of EHR Patient Communications allows appropriate recall information to be shared with patients</a:t>
            </a:r>
            <a:r>
              <a:rPr lang="en-US" dirty="0" smtClean="0"/>
              <a:t>.</a:t>
            </a:r>
            <a:endParaRPr lang="en-US" dirty="0"/>
          </a:p>
        </p:txBody>
      </p:sp>
    </p:spTree>
    <p:extLst>
      <p:ext uri="{BB962C8B-B14F-4D97-AF65-F5344CB8AC3E}">
        <p14:creationId xmlns:p14="http://schemas.microsoft.com/office/powerpoint/2010/main" val="56584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EHR to </a:t>
            </a:r>
            <a:r>
              <a:rPr lang="en-US" dirty="0" smtClean="0"/>
              <a:t>Registry</a:t>
            </a:r>
            <a:endParaRPr lang="en-US" dirty="0"/>
          </a:p>
        </p:txBody>
      </p:sp>
      <p:sp>
        <p:nvSpPr>
          <p:cNvPr id="3" name="Content Placeholder 2"/>
          <p:cNvSpPr>
            <a:spLocks noGrp="1"/>
          </p:cNvSpPr>
          <p:nvPr>
            <p:ph idx="1"/>
          </p:nvPr>
        </p:nvSpPr>
        <p:spPr/>
        <p:txBody>
          <a:bodyPr>
            <a:normAutofit lnSpcReduction="10000"/>
          </a:bodyPr>
          <a:lstStyle/>
          <a:p>
            <a:pPr marL="0" indent="0">
              <a:lnSpc>
                <a:spcPct val="100000"/>
              </a:lnSpc>
              <a:spcBef>
                <a:spcPts val="0"/>
              </a:spcBef>
              <a:buNone/>
            </a:pPr>
            <a:r>
              <a:rPr lang="en-US" b="1" dirty="0"/>
              <a:t>Definition: </a:t>
            </a:r>
            <a:r>
              <a:rPr lang="en-US" dirty="0"/>
              <a:t>The EHR to Registry Work Flow will demonstrate how product data currently moves from the site of care to the EHR and then to the product registry databases.</a:t>
            </a:r>
          </a:p>
          <a:p>
            <a:pPr marL="0" indent="0">
              <a:buNone/>
            </a:pPr>
            <a:endParaRPr lang="en-US" b="1" dirty="0" smtClean="0"/>
          </a:p>
          <a:p>
            <a:pPr marL="0" indent="0">
              <a:buNone/>
            </a:pPr>
            <a:r>
              <a:rPr lang="en-US" b="1" dirty="0" smtClean="0"/>
              <a:t>Players</a:t>
            </a:r>
            <a:r>
              <a:rPr lang="en-US" b="1" dirty="0"/>
              <a:t>:</a:t>
            </a:r>
          </a:p>
          <a:p>
            <a:pPr marL="285750" indent="-285750"/>
            <a:r>
              <a:rPr lang="en-US" dirty="0"/>
              <a:t>Cath Lab</a:t>
            </a:r>
          </a:p>
          <a:p>
            <a:pPr marL="285750" indent="-285750"/>
            <a:r>
              <a:rPr lang="en-US" dirty="0"/>
              <a:t>Registry Staff</a:t>
            </a:r>
          </a:p>
          <a:p>
            <a:pPr marL="285750" indent="-285750"/>
            <a:r>
              <a:rPr lang="en-US" dirty="0"/>
              <a:t>Physician</a:t>
            </a:r>
          </a:p>
          <a:p>
            <a:pPr marL="285750" indent="-285750"/>
            <a:r>
              <a:rPr lang="en-US" dirty="0"/>
              <a:t>NCDR System</a:t>
            </a:r>
          </a:p>
          <a:p>
            <a:endParaRPr lang="en-US" dirty="0"/>
          </a:p>
        </p:txBody>
      </p:sp>
    </p:spTree>
    <p:extLst>
      <p:ext uri="{BB962C8B-B14F-4D97-AF65-F5344CB8AC3E}">
        <p14:creationId xmlns:p14="http://schemas.microsoft.com/office/powerpoint/2010/main" val="2197168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771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1332413"/>
          </a:xfrm>
        </p:spPr>
        <p:txBody>
          <a:bodyPr>
            <a:normAutofit fontScale="90000"/>
          </a:bodyPr>
          <a:lstStyle/>
          <a:p>
            <a:r>
              <a:rPr lang="en-US" dirty="0"/>
              <a:t>Challenges and UDI Impact Points</a:t>
            </a:r>
            <a:br>
              <a:rPr lang="en-US" dirty="0"/>
            </a:br>
            <a:r>
              <a:rPr lang="en-US" dirty="0"/>
              <a:t>EHR to Registry</a:t>
            </a:r>
          </a:p>
        </p:txBody>
      </p:sp>
      <p:sp>
        <p:nvSpPr>
          <p:cNvPr id="3" name="Content Placeholder 2"/>
          <p:cNvSpPr>
            <a:spLocks noGrp="1"/>
          </p:cNvSpPr>
          <p:nvPr>
            <p:ph idx="1"/>
          </p:nvPr>
        </p:nvSpPr>
        <p:spPr>
          <a:xfrm>
            <a:off x="435429" y="2995749"/>
            <a:ext cx="8203474" cy="3735976"/>
          </a:xfrm>
        </p:spPr>
        <p:txBody>
          <a:bodyPr/>
          <a:lstStyle/>
          <a:p>
            <a:pPr>
              <a:lnSpc>
                <a:spcPct val="100000"/>
              </a:lnSpc>
              <a:spcBef>
                <a:spcPts val="0"/>
              </a:spcBef>
            </a:pPr>
            <a:r>
              <a:rPr lang="en-US" dirty="0"/>
              <a:t>Challenges</a:t>
            </a:r>
          </a:p>
          <a:p>
            <a:pPr lvl="1">
              <a:lnSpc>
                <a:spcPct val="100000"/>
              </a:lnSpc>
              <a:spcBef>
                <a:spcPts val="0"/>
              </a:spcBef>
            </a:pPr>
            <a:r>
              <a:rPr lang="en-US" dirty="0"/>
              <a:t>Manual data entry at site of care as well as into various registry records is error prone and very labor intensive for both HCOs and registries.</a:t>
            </a:r>
          </a:p>
          <a:p>
            <a:pPr>
              <a:lnSpc>
                <a:spcPct val="100000"/>
              </a:lnSpc>
              <a:spcBef>
                <a:spcPts val="0"/>
              </a:spcBef>
            </a:pPr>
            <a:r>
              <a:rPr lang="en-US" dirty="0"/>
              <a:t>UDI Impact Points</a:t>
            </a:r>
          </a:p>
          <a:p>
            <a:pPr lvl="1">
              <a:lnSpc>
                <a:spcPct val="100000"/>
              </a:lnSpc>
              <a:spcBef>
                <a:spcPts val="0"/>
              </a:spcBef>
            </a:pPr>
            <a:r>
              <a:rPr lang="en-US" dirty="0"/>
              <a:t>Scan products at point of care.</a:t>
            </a:r>
          </a:p>
          <a:p>
            <a:pPr lvl="1">
              <a:lnSpc>
                <a:spcPct val="100000"/>
              </a:lnSpc>
              <a:spcBef>
                <a:spcPts val="0"/>
              </a:spcBef>
            </a:pPr>
            <a:r>
              <a:rPr lang="en-US" dirty="0"/>
              <a:t>Develop clinical system interoperability to pass UDI data to EHR and registries in lieu of manual entry</a:t>
            </a:r>
            <a:r>
              <a:rPr lang="en-US" dirty="0" smtClean="0"/>
              <a:t>.</a:t>
            </a:r>
            <a:endParaRPr lang="en-US" dirty="0"/>
          </a:p>
        </p:txBody>
      </p:sp>
    </p:spTree>
    <p:extLst>
      <p:ext uri="{BB962C8B-B14F-4D97-AF65-F5344CB8AC3E}">
        <p14:creationId xmlns:p14="http://schemas.microsoft.com/office/powerpoint/2010/main" val="159980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3213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EHR to Registry - Future Process</a:t>
            </a:r>
          </a:p>
        </p:txBody>
      </p:sp>
      <p:sp>
        <p:nvSpPr>
          <p:cNvPr id="3" name="Content Placeholder 2"/>
          <p:cNvSpPr>
            <a:spLocks noGrp="1"/>
          </p:cNvSpPr>
          <p:nvPr>
            <p:ph idx="1"/>
          </p:nvPr>
        </p:nvSpPr>
        <p:spPr/>
        <p:txBody>
          <a:bodyPr/>
          <a:lstStyle/>
          <a:p>
            <a:r>
              <a:rPr lang="en-US" dirty="0"/>
              <a:t>UDI Impact Points</a:t>
            </a:r>
          </a:p>
          <a:p>
            <a:pPr lvl="1">
              <a:lnSpc>
                <a:spcPct val="100000"/>
              </a:lnSpc>
              <a:spcBef>
                <a:spcPts val="0"/>
              </a:spcBef>
            </a:pPr>
            <a:r>
              <a:rPr lang="en-US" dirty="0"/>
              <a:t>Scanned products at point of care and system interoperability permit UDI to inform all clinical systems and registries. </a:t>
            </a:r>
          </a:p>
          <a:p>
            <a:pPr lvl="1">
              <a:lnSpc>
                <a:spcPct val="100000"/>
              </a:lnSpc>
              <a:spcBef>
                <a:spcPts val="0"/>
              </a:spcBef>
            </a:pPr>
            <a:r>
              <a:rPr lang="en-US" dirty="0"/>
              <a:t>Scanning and interoperability saves </a:t>
            </a:r>
            <a:r>
              <a:rPr lang="en-US" dirty="0" smtClean="0"/>
              <a:t>five </a:t>
            </a:r>
            <a:r>
              <a:rPr lang="en-US" dirty="0"/>
              <a:t>steps per case and about 200 minutes when compared to current process.</a:t>
            </a:r>
          </a:p>
          <a:p>
            <a:pPr lvl="1">
              <a:lnSpc>
                <a:spcPct val="100000"/>
              </a:lnSpc>
              <a:spcBef>
                <a:spcPts val="0"/>
              </a:spcBef>
            </a:pPr>
            <a:r>
              <a:rPr lang="en-US" dirty="0"/>
              <a:t>When registries use GUDID as the master file update source, data from HCO can be easily matched both to registry files as well as to other HCO data gathered by the registry permitting timely product evaluation and reporting</a:t>
            </a:r>
            <a:r>
              <a:rPr lang="en-US" dirty="0" smtClean="0"/>
              <a:t>.</a:t>
            </a:r>
            <a:endParaRPr lang="en-US" dirty="0"/>
          </a:p>
        </p:txBody>
      </p:sp>
    </p:spTree>
    <p:extLst>
      <p:ext uri="{BB962C8B-B14F-4D97-AF65-F5344CB8AC3E}">
        <p14:creationId xmlns:p14="http://schemas.microsoft.com/office/powerpoint/2010/main" val="1690657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UDI Adoption – EHR to Registry</a:t>
            </a:r>
          </a:p>
        </p:txBody>
      </p:sp>
      <p:sp>
        <p:nvSpPr>
          <p:cNvPr id="3" name="Content Placeholder 2"/>
          <p:cNvSpPr>
            <a:spLocks noGrp="1"/>
          </p:cNvSpPr>
          <p:nvPr>
            <p:ph idx="1"/>
          </p:nvPr>
        </p:nvSpPr>
        <p:spPr/>
        <p:txBody>
          <a:bodyPr/>
          <a:lstStyle/>
          <a:p>
            <a:r>
              <a:rPr lang="en-US" dirty="0"/>
              <a:t>Benefits</a:t>
            </a:r>
          </a:p>
          <a:p>
            <a:pPr lvl="1">
              <a:lnSpc>
                <a:spcPct val="100000"/>
              </a:lnSpc>
              <a:spcBef>
                <a:spcPts val="0"/>
              </a:spcBef>
            </a:pPr>
            <a:r>
              <a:rPr lang="en-US" dirty="0"/>
              <a:t>Replacing manual typing with scanned data fed from the EHR directly into the Registries eliminates errors and ensures required fields are completed.</a:t>
            </a:r>
          </a:p>
          <a:p>
            <a:pPr lvl="1">
              <a:lnSpc>
                <a:spcPct val="100000"/>
              </a:lnSpc>
              <a:spcBef>
                <a:spcPts val="0"/>
              </a:spcBef>
            </a:pPr>
            <a:r>
              <a:rPr lang="en-US" dirty="0"/>
              <a:t>Electronically feeding attributes from the GUDID into the registry ensures valuable analytics can be shared including cost, quality, and outcomes. </a:t>
            </a:r>
          </a:p>
          <a:p>
            <a:pPr lvl="1">
              <a:lnSpc>
                <a:spcPct val="100000"/>
              </a:lnSpc>
              <a:spcBef>
                <a:spcPts val="0"/>
              </a:spcBef>
            </a:pPr>
            <a:r>
              <a:rPr lang="en-US" dirty="0"/>
              <a:t>Electronic capture of specific data lessens the burden on clinicians and gives them more time with patients.</a:t>
            </a:r>
          </a:p>
          <a:p>
            <a:r>
              <a:rPr lang="en-US" dirty="0"/>
              <a:t>Investments</a:t>
            </a:r>
          </a:p>
          <a:p>
            <a:pPr lvl="1"/>
            <a:r>
              <a:rPr lang="en-US" dirty="0"/>
              <a:t>Invest in EHR software and scanners</a:t>
            </a:r>
            <a:r>
              <a:rPr lang="en-US" dirty="0" smtClean="0"/>
              <a:t>.</a:t>
            </a:r>
            <a:endParaRPr lang="en-US" dirty="0"/>
          </a:p>
        </p:txBody>
      </p:sp>
    </p:spTree>
    <p:extLst>
      <p:ext uri="{BB962C8B-B14F-4D97-AF65-F5344CB8AC3E}">
        <p14:creationId xmlns:p14="http://schemas.microsoft.com/office/powerpoint/2010/main" val="28435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Overview</a:t>
            </a:r>
          </a:p>
        </p:txBody>
      </p:sp>
      <p:sp>
        <p:nvSpPr>
          <p:cNvPr id="3" name="Content Placeholder 2"/>
          <p:cNvSpPr>
            <a:spLocks noGrp="1"/>
          </p:cNvSpPr>
          <p:nvPr>
            <p:ph idx="1"/>
          </p:nvPr>
        </p:nvSpPr>
        <p:spPr/>
        <p:txBody>
          <a:bodyPr>
            <a:normAutofit fontScale="92500" lnSpcReduction="10000"/>
          </a:bodyPr>
          <a:lstStyle/>
          <a:p>
            <a:r>
              <a:rPr lang="en-US" dirty="0"/>
              <a:t>Current Process Flows for a Typical Hospital</a:t>
            </a:r>
          </a:p>
          <a:p>
            <a:pPr lvl="1"/>
            <a:r>
              <a:rPr lang="en-US" sz="2000" dirty="0"/>
              <a:t>Glossary</a:t>
            </a:r>
          </a:p>
          <a:p>
            <a:pPr lvl="1"/>
            <a:r>
              <a:rPr lang="en-US" sz="2000" dirty="0"/>
              <a:t>Assumptions</a:t>
            </a:r>
          </a:p>
          <a:p>
            <a:pPr lvl="1"/>
            <a:r>
              <a:rPr lang="en-US" sz="2000" dirty="0"/>
              <a:t>Current Process Flows for each process</a:t>
            </a:r>
            <a:endParaRPr lang="en-US" sz="1600" dirty="0"/>
          </a:p>
          <a:p>
            <a:pPr lvl="2"/>
            <a:r>
              <a:rPr lang="en-US" sz="1600" dirty="0"/>
              <a:t>Current challenges and points of UDI impact</a:t>
            </a:r>
          </a:p>
          <a:p>
            <a:pPr lvl="2"/>
            <a:r>
              <a:rPr lang="en-US" sz="1600" dirty="0"/>
              <a:t>Benefits and investments for HCOs</a:t>
            </a:r>
          </a:p>
          <a:p>
            <a:r>
              <a:rPr lang="en-US" dirty="0" smtClean="0"/>
              <a:t>Health care </a:t>
            </a:r>
            <a:r>
              <a:rPr lang="en-US" dirty="0"/>
              <a:t>Supply Chain and UDI Adoption</a:t>
            </a:r>
          </a:p>
          <a:p>
            <a:r>
              <a:rPr lang="en-US" dirty="0"/>
              <a:t>Future Process Flows for a Typical Hospital</a:t>
            </a:r>
          </a:p>
          <a:p>
            <a:pPr lvl="1"/>
            <a:r>
              <a:rPr lang="en-US" sz="2000" dirty="0"/>
              <a:t>Glossary</a:t>
            </a:r>
          </a:p>
          <a:p>
            <a:pPr lvl="1"/>
            <a:r>
              <a:rPr lang="en-US" sz="2000" dirty="0"/>
              <a:t>Assumptions</a:t>
            </a:r>
          </a:p>
          <a:p>
            <a:pPr lvl="1"/>
            <a:r>
              <a:rPr lang="en-US" sz="2000" dirty="0"/>
              <a:t>Future Process Flows for each process</a:t>
            </a:r>
          </a:p>
          <a:p>
            <a:pPr lvl="2"/>
            <a:r>
              <a:rPr lang="en-US" sz="1600" dirty="0"/>
              <a:t>Points of UDI Impact</a:t>
            </a:r>
          </a:p>
          <a:p>
            <a:pPr lvl="2"/>
            <a:r>
              <a:rPr lang="en-US" sz="1600" dirty="0"/>
              <a:t>Benefits</a:t>
            </a:r>
            <a:endParaRPr lang="en-US" sz="2800" dirty="0"/>
          </a:p>
          <a:p>
            <a:r>
              <a:rPr lang="en-US" dirty="0"/>
              <a:t> “Parking Lot” Summary and Next Steps</a:t>
            </a:r>
          </a:p>
        </p:txBody>
      </p:sp>
    </p:spTree>
    <p:extLst>
      <p:ext uri="{BB962C8B-B14F-4D97-AF65-F5344CB8AC3E}">
        <p14:creationId xmlns:p14="http://schemas.microsoft.com/office/powerpoint/2010/main" val="1385340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1245327"/>
          </a:xfrm>
        </p:spPr>
        <p:txBody>
          <a:bodyPr>
            <a:normAutofit/>
          </a:bodyPr>
          <a:lstStyle/>
          <a:p>
            <a:r>
              <a:rPr lang="en-US" dirty="0"/>
              <a:t>EHR to Registry</a:t>
            </a:r>
            <a:br>
              <a:rPr lang="en-US" dirty="0"/>
            </a:br>
            <a:r>
              <a:rPr lang="en-US" dirty="0"/>
              <a:t>Benefits of Future Process</a:t>
            </a:r>
          </a:p>
        </p:txBody>
      </p:sp>
      <p:sp>
        <p:nvSpPr>
          <p:cNvPr id="3" name="Content Placeholder 2"/>
          <p:cNvSpPr>
            <a:spLocks noGrp="1"/>
          </p:cNvSpPr>
          <p:nvPr>
            <p:ph idx="1"/>
          </p:nvPr>
        </p:nvSpPr>
        <p:spPr>
          <a:xfrm>
            <a:off x="435429" y="3048000"/>
            <a:ext cx="8203474" cy="3683725"/>
          </a:xfrm>
        </p:spPr>
        <p:txBody>
          <a:bodyPr/>
          <a:lstStyle/>
          <a:p>
            <a:r>
              <a:rPr lang="en-US" dirty="0"/>
              <a:t>Savings</a:t>
            </a:r>
            <a:endParaRPr lang="en-US" sz="2000" dirty="0"/>
          </a:p>
          <a:p>
            <a:pPr lvl="1"/>
            <a:r>
              <a:rPr lang="en-US" dirty="0"/>
              <a:t>Labor – about 200 minutes per case.</a:t>
            </a:r>
          </a:p>
          <a:p>
            <a:pPr marL="914400" lvl="2" indent="0">
              <a:buNone/>
            </a:pPr>
            <a:endParaRPr lang="en-US" dirty="0"/>
          </a:p>
          <a:p>
            <a:r>
              <a:rPr lang="en-US" dirty="0"/>
              <a:t>Safety</a:t>
            </a:r>
          </a:p>
          <a:p>
            <a:pPr lvl="1"/>
            <a:r>
              <a:rPr lang="en-US" dirty="0"/>
              <a:t>More accurate HCO reporting to registry.</a:t>
            </a:r>
          </a:p>
          <a:p>
            <a:pPr lvl="1">
              <a:lnSpc>
                <a:spcPct val="100000"/>
              </a:lnSpc>
              <a:spcBef>
                <a:spcPts val="0"/>
              </a:spcBef>
            </a:pPr>
            <a:r>
              <a:rPr lang="en-US" dirty="0"/>
              <a:t>Registry evaluation and reporting is timely and can be immediately integrated into HCO systems as “alerts” if necessary</a:t>
            </a:r>
            <a:r>
              <a:rPr lang="en-US" dirty="0" smtClean="0"/>
              <a:t>.</a:t>
            </a:r>
            <a:endParaRPr lang="en-US" dirty="0"/>
          </a:p>
        </p:txBody>
      </p:sp>
    </p:spTree>
    <p:extLst>
      <p:ext uri="{BB962C8B-B14F-4D97-AF65-F5344CB8AC3E}">
        <p14:creationId xmlns:p14="http://schemas.microsoft.com/office/powerpoint/2010/main" val="389973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a:t>
            </a:r>
            <a:r>
              <a:rPr lang="en-US" dirty="0" smtClean="0"/>
              <a:t>Events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Definition:</a:t>
            </a:r>
          </a:p>
          <a:p>
            <a:pPr marL="0" indent="0">
              <a:lnSpc>
                <a:spcPct val="120000"/>
              </a:lnSpc>
              <a:spcBef>
                <a:spcPts val="0"/>
              </a:spcBef>
              <a:buNone/>
            </a:pPr>
            <a:r>
              <a:rPr lang="en-US" dirty="0"/>
              <a:t>The Adverse Event Work Flow describes a malfunction, injury, or death event possibly resulting from the use of a device that may be reportable to the FDA and/or other agencies. </a:t>
            </a:r>
          </a:p>
          <a:p>
            <a:pPr marL="0" indent="0">
              <a:buNone/>
            </a:pPr>
            <a:r>
              <a:rPr lang="en-US" b="1" dirty="0"/>
              <a:t>Players:</a:t>
            </a:r>
          </a:p>
          <a:p>
            <a:pPr marL="285750" indent="-285750"/>
            <a:r>
              <a:rPr lang="en-US" dirty="0"/>
              <a:t>HCO Procedure Area</a:t>
            </a:r>
          </a:p>
          <a:p>
            <a:pPr marL="285750" indent="-285750"/>
            <a:r>
              <a:rPr lang="en-US" dirty="0"/>
              <a:t>HCO Risk Management</a:t>
            </a:r>
          </a:p>
          <a:p>
            <a:pPr marL="285750" indent="-285750"/>
            <a:r>
              <a:rPr lang="en-US" dirty="0"/>
              <a:t>Patient EHR</a:t>
            </a:r>
          </a:p>
          <a:p>
            <a:pPr marL="285750" indent="-285750"/>
            <a:r>
              <a:rPr lang="en-US" dirty="0"/>
              <a:t>Supplier</a:t>
            </a:r>
          </a:p>
          <a:p>
            <a:pPr marL="285750" indent="-285750"/>
            <a:r>
              <a:rPr lang="en-US" dirty="0"/>
              <a:t>FDA</a:t>
            </a:r>
          </a:p>
          <a:p>
            <a:pPr marL="285750" indent="-285750"/>
            <a:r>
              <a:rPr lang="en-US" dirty="0"/>
              <a:t>CDC, CMS, State Health Boards</a:t>
            </a:r>
          </a:p>
          <a:p>
            <a:pPr marL="0" indent="0">
              <a:buNone/>
            </a:pPr>
            <a:r>
              <a:rPr lang="en-US" b="1" dirty="0"/>
              <a:t>Assumption: </a:t>
            </a:r>
            <a:r>
              <a:rPr lang="en-US" dirty="0"/>
              <a:t>Explants </a:t>
            </a:r>
            <a:r>
              <a:rPr lang="en-US" dirty="0" smtClean="0"/>
              <a:t>included</a:t>
            </a:r>
            <a:endParaRPr lang="en-US" dirty="0"/>
          </a:p>
        </p:txBody>
      </p:sp>
    </p:spTree>
    <p:extLst>
      <p:ext uri="{BB962C8B-B14F-4D97-AF65-F5344CB8AC3E}">
        <p14:creationId xmlns:p14="http://schemas.microsoft.com/office/powerpoint/2010/main" val="220124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797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957944"/>
          </a:xfrm>
        </p:spPr>
        <p:txBody>
          <a:bodyPr>
            <a:normAutofit fontScale="90000"/>
          </a:bodyPr>
          <a:lstStyle/>
          <a:p>
            <a:r>
              <a:rPr lang="en-US" dirty="0"/>
              <a:t>Challenges and UDI Impact Points</a:t>
            </a:r>
            <a:br>
              <a:rPr lang="en-US" dirty="0"/>
            </a:br>
            <a:r>
              <a:rPr lang="en-US" dirty="0"/>
              <a:t>Adverse Events</a:t>
            </a:r>
          </a:p>
        </p:txBody>
      </p:sp>
      <p:sp>
        <p:nvSpPr>
          <p:cNvPr id="3" name="Content Placeholder 2"/>
          <p:cNvSpPr>
            <a:spLocks noGrp="1"/>
          </p:cNvSpPr>
          <p:nvPr>
            <p:ph idx="1"/>
          </p:nvPr>
        </p:nvSpPr>
        <p:spPr>
          <a:xfrm>
            <a:off x="435429" y="2516777"/>
            <a:ext cx="8203474" cy="4214948"/>
          </a:xfrm>
        </p:spPr>
        <p:txBody>
          <a:bodyPr/>
          <a:lstStyle/>
          <a:p>
            <a:r>
              <a:rPr lang="en-US" dirty="0"/>
              <a:t>Challenges</a:t>
            </a:r>
          </a:p>
          <a:p>
            <a:pPr lvl="1">
              <a:lnSpc>
                <a:spcPct val="100000"/>
              </a:lnSpc>
              <a:spcBef>
                <a:spcPts val="0"/>
              </a:spcBef>
            </a:pPr>
            <a:r>
              <a:rPr lang="en-US" dirty="0"/>
              <a:t>Manual data entry into multiple HCO systems as well as to various outside agencies is labor intensive and error prone probably leading to underreporting of adverse events.</a:t>
            </a:r>
          </a:p>
          <a:p>
            <a:r>
              <a:rPr lang="en-US" dirty="0"/>
              <a:t>UDI Impact Points</a:t>
            </a:r>
          </a:p>
          <a:p>
            <a:pPr lvl="1">
              <a:lnSpc>
                <a:spcPct val="100000"/>
              </a:lnSpc>
              <a:spcBef>
                <a:spcPts val="0"/>
              </a:spcBef>
            </a:pPr>
            <a:r>
              <a:rPr lang="en-US" dirty="0"/>
              <a:t>Scan UDI at point of use with interface to HCO incident reporting system.</a:t>
            </a:r>
          </a:p>
          <a:p>
            <a:pPr lvl="1">
              <a:lnSpc>
                <a:spcPct val="100000"/>
              </a:lnSpc>
              <a:spcBef>
                <a:spcPts val="0"/>
              </a:spcBef>
            </a:pPr>
            <a:r>
              <a:rPr lang="en-US" dirty="0"/>
              <a:t>Move UDI adverse event data electronically to outside agencies and suppliers</a:t>
            </a:r>
            <a:r>
              <a:rPr lang="en-US" dirty="0" smtClean="0"/>
              <a:t>.</a:t>
            </a:r>
            <a:endParaRPr lang="en-US" dirty="0"/>
          </a:p>
        </p:txBody>
      </p:sp>
    </p:spTree>
    <p:extLst>
      <p:ext uri="{BB962C8B-B14F-4D97-AF65-F5344CB8AC3E}">
        <p14:creationId xmlns:p14="http://schemas.microsoft.com/office/powerpoint/2010/main" val="3037279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93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545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Adverse Events - Future Process</a:t>
            </a:r>
          </a:p>
        </p:txBody>
      </p:sp>
      <p:sp>
        <p:nvSpPr>
          <p:cNvPr id="3" name="Content Placeholder 2"/>
          <p:cNvSpPr>
            <a:spLocks noGrp="1"/>
          </p:cNvSpPr>
          <p:nvPr>
            <p:ph idx="1"/>
          </p:nvPr>
        </p:nvSpPr>
        <p:spPr/>
        <p:txBody>
          <a:bodyPr/>
          <a:lstStyle/>
          <a:p>
            <a:r>
              <a:rPr lang="en-US" dirty="0"/>
              <a:t>UDI Impact Points</a:t>
            </a:r>
          </a:p>
          <a:p>
            <a:pPr lvl="1">
              <a:lnSpc>
                <a:spcPct val="100000"/>
              </a:lnSpc>
              <a:spcBef>
                <a:spcPts val="0"/>
              </a:spcBef>
            </a:pPr>
            <a:r>
              <a:rPr lang="en-US" dirty="0"/>
              <a:t>Scan UDI at point of use with interface to HCO incident reporting system and 3</a:t>
            </a:r>
            <a:r>
              <a:rPr lang="en-US" baseline="30000" dirty="0"/>
              <a:t>rd</a:t>
            </a:r>
            <a:r>
              <a:rPr lang="en-US" dirty="0"/>
              <a:t> party submitter.</a:t>
            </a:r>
          </a:p>
          <a:p>
            <a:pPr lvl="1">
              <a:lnSpc>
                <a:spcPct val="100000"/>
              </a:lnSpc>
              <a:spcBef>
                <a:spcPts val="0"/>
              </a:spcBef>
            </a:pPr>
            <a:r>
              <a:rPr lang="en-US" dirty="0"/>
              <a:t>3</a:t>
            </a:r>
            <a:r>
              <a:rPr lang="en-US" baseline="30000" dirty="0"/>
              <a:t>rd</a:t>
            </a:r>
            <a:r>
              <a:rPr lang="en-US" dirty="0"/>
              <a:t> party submitter manages all communication between HCOs, suppliers, manufacturers, and FDA concerning adverse events involving medical devices.</a:t>
            </a:r>
          </a:p>
          <a:p>
            <a:pPr lvl="1">
              <a:lnSpc>
                <a:spcPct val="100000"/>
              </a:lnSpc>
              <a:spcBef>
                <a:spcPts val="0"/>
              </a:spcBef>
            </a:pPr>
            <a:r>
              <a:rPr lang="en-US" dirty="0"/>
              <a:t>HCO risk management and supply chain will have timely access to adverse event information and comparative product information in the long run.</a:t>
            </a:r>
          </a:p>
          <a:p>
            <a:pPr lvl="1">
              <a:lnSpc>
                <a:spcPct val="100000"/>
              </a:lnSpc>
              <a:spcBef>
                <a:spcPts val="0"/>
              </a:spcBef>
            </a:pPr>
            <a:r>
              <a:rPr lang="en-US" dirty="0"/>
              <a:t>HCO will pass event information to other government agencies as required using UDI</a:t>
            </a:r>
            <a:r>
              <a:rPr lang="en-US" dirty="0" smtClean="0"/>
              <a:t>.</a:t>
            </a:r>
            <a:endParaRPr lang="en-US" dirty="0"/>
          </a:p>
        </p:txBody>
      </p:sp>
    </p:spTree>
    <p:extLst>
      <p:ext uri="{BB962C8B-B14F-4D97-AF65-F5344CB8AC3E}">
        <p14:creationId xmlns:p14="http://schemas.microsoft.com/office/powerpoint/2010/main" val="46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UDI Adoption – Adverse Events</a:t>
            </a:r>
          </a:p>
        </p:txBody>
      </p:sp>
      <p:sp>
        <p:nvSpPr>
          <p:cNvPr id="3" name="Content Placeholder 2"/>
          <p:cNvSpPr>
            <a:spLocks noGrp="1"/>
          </p:cNvSpPr>
          <p:nvPr>
            <p:ph idx="1"/>
          </p:nvPr>
        </p:nvSpPr>
        <p:spPr/>
        <p:txBody>
          <a:bodyPr>
            <a:normAutofit fontScale="92500"/>
          </a:bodyPr>
          <a:lstStyle/>
          <a:p>
            <a:r>
              <a:rPr lang="en-US" dirty="0"/>
              <a:t>Benefits</a:t>
            </a:r>
            <a:endParaRPr lang="en-US" sz="1400" dirty="0"/>
          </a:p>
          <a:p>
            <a:pPr lvl="1"/>
            <a:r>
              <a:rPr lang="en-US" dirty="0"/>
              <a:t>UDI in the EHR, claim or incident reporting system provides reference for future events including explants and product recalls.</a:t>
            </a:r>
          </a:p>
          <a:p>
            <a:pPr lvl="1"/>
            <a:r>
              <a:rPr lang="en-US" dirty="0"/>
              <a:t>UDI on adverse event reports helps FDA (&amp; </a:t>
            </a:r>
            <a:r>
              <a:rPr lang="en-US" dirty="0" err="1"/>
              <a:t>Mfr</a:t>
            </a:r>
            <a:r>
              <a:rPr lang="en-US" dirty="0"/>
              <a:t>) identify device issues that may track to the lot, batch, or even serial number level. </a:t>
            </a:r>
          </a:p>
          <a:p>
            <a:pPr lvl="1"/>
            <a:r>
              <a:rPr lang="en-US" dirty="0"/>
              <a:t>Malfunction that did not cause injury or death to a patient, but could in the future, should be sent to the FDA. </a:t>
            </a:r>
            <a:endParaRPr lang="en-US" sz="1800" dirty="0"/>
          </a:p>
          <a:p>
            <a:r>
              <a:rPr lang="en-US" dirty="0"/>
              <a:t>Investments</a:t>
            </a:r>
          </a:p>
          <a:p>
            <a:pPr lvl="1"/>
            <a:r>
              <a:rPr lang="en-US" dirty="0"/>
              <a:t>Scanners and scanning at point of use (if patient involved).</a:t>
            </a:r>
          </a:p>
          <a:p>
            <a:pPr lvl="1"/>
            <a:r>
              <a:rPr lang="en-US" dirty="0"/>
              <a:t>Incident reporting system and interface to EHR</a:t>
            </a:r>
            <a:r>
              <a:rPr lang="en-US" dirty="0" smtClean="0"/>
              <a:t>.</a:t>
            </a:r>
            <a:endParaRPr lang="en-US" dirty="0"/>
          </a:p>
        </p:txBody>
      </p:sp>
    </p:spTree>
    <p:extLst>
      <p:ext uri="{BB962C8B-B14F-4D97-AF65-F5344CB8AC3E}">
        <p14:creationId xmlns:p14="http://schemas.microsoft.com/office/powerpoint/2010/main" val="4268356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Adverse Events</a:t>
            </a:r>
            <a:br>
              <a:rPr lang="en-US" sz="2800" dirty="0"/>
            </a:br>
            <a:r>
              <a:rPr lang="en-US" sz="2800" dirty="0"/>
              <a:t>Benefits of Future Process</a:t>
            </a:r>
          </a:p>
        </p:txBody>
      </p:sp>
      <p:sp>
        <p:nvSpPr>
          <p:cNvPr id="3" name="Content Placeholder 2"/>
          <p:cNvSpPr>
            <a:spLocks noGrp="1"/>
          </p:cNvSpPr>
          <p:nvPr>
            <p:ph idx="1"/>
          </p:nvPr>
        </p:nvSpPr>
        <p:spPr/>
        <p:txBody>
          <a:bodyPr>
            <a:normAutofit fontScale="92500"/>
          </a:bodyPr>
          <a:lstStyle/>
          <a:p>
            <a:r>
              <a:rPr lang="en-US" dirty="0"/>
              <a:t>Savings</a:t>
            </a:r>
            <a:endParaRPr lang="en-US" sz="2000" dirty="0"/>
          </a:p>
          <a:p>
            <a:pPr lvl="1"/>
            <a:r>
              <a:rPr lang="en-US" dirty="0"/>
              <a:t>Labor savings for clinicians who currently report adverse events to many manufacturers and suppliers and will in future only report to a 3</a:t>
            </a:r>
            <a:r>
              <a:rPr lang="en-US" baseline="30000" dirty="0"/>
              <a:t>rd</a:t>
            </a:r>
            <a:r>
              <a:rPr lang="en-US" dirty="0"/>
              <a:t> party submitter.</a:t>
            </a:r>
          </a:p>
          <a:p>
            <a:pPr lvl="1"/>
            <a:r>
              <a:rPr lang="en-US" dirty="0"/>
              <a:t>Electronic HCO communications to risk management and supply chain will reduce reporting time.</a:t>
            </a:r>
            <a:endParaRPr lang="en-US" sz="2000" dirty="0"/>
          </a:p>
          <a:p>
            <a:r>
              <a:rPr lang="en-US" dirty="0"/>
              <a:t>Safety</a:t>
            </a:r>
          </a:p>
          <a:p>
            <a:pPr lvl="1"/>
            <a:r>
              <a:rPr lang="en-US" dirty="0"/>
              <a:t>Manufacturers, </a:t>
            </a:r>
            <a:r>
              <a:rPr lang="en-US" dirty="0" smtClean="0"/>
              <a:t>suppliers, </a:t>
            </a:r>
            <a:r>
              <a:rPr lang="en-US" dirty="0"/>
              <a:t>and FDA will get more timely and complete information from HCOs through 3</a:t>
            </a:r>
            <a:r>
              <a:rPr lang="en-US" baseline="30000" dirty="0"/>
              <a:t>rd</a:t>
            </a:r>
            <a:r>
              <a:rPr lang="en-US" dirty="0"/>
              <a:t> party submitters and can respond accordingly.</a:t>
            </a:r>
          </a:p>
          <a:p>
            <a:pPr lvl="1"/>
            <a:r>
              <a:rPr lang="en-US" dirty="0"/>
              <a:t>Timely reporting will result in more timely recalls.</a:t>
            </a:r>
          </a:p>
          <a:p>
            <a:pPr lvl="1"/>
            <a:r>
              <a:rPr lang="en-US" dirty="0"/>
              <a:t>HCO risk management will have access to product evaluation information to assist with internal evaluation</a:t>
            </a:r>
            <a:r>
              <a:rPr lang="en-US" dirty="0" smtClean="0"/>
              <a:t>.</a:t>
            </a:r>
            <a:endParaRPr lang="en-US" dirty="0"/>
          </a:p>
        </p:txBody>
      </p:sp>
    </p:spTree>
    <p:extLst>
      <p:ext uri="{BB962C8B-B14F-4D97-AF65-F5344CB8AC3E}">
        <p14:creationId xmlns:p14="http://schemas.microsoft.com/office/powerpoint/2010/main" val="55524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a:t>
            </a:r>
            <a:r>
              <a:rPr lang="en-US" dirty="0" smtClean="0"/>
              <a:t>Recalls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a:t>Definition:</a:t>
            </a:r>
          </a:p>
          <a:p>
            <a:pPr marL="0" indent="0">
              <a:lnSpc>
                <a:spcPct val="110000"/>
              </a:lnSpc>
              <a:spcBef>
                <a:spcPts val="0"/>
              </a:spcBef>
              <a:buNone/>
            </a:pPr>
            <a:r>
              <a:rPr lang="en-US" sz="2400" dirty="0"/>
              <a:t>Product Recalls Work Flow outlines actions within an HCO that take place in response to notifications from distributors, manufacturers, 3</a:t>
            </a:r>
            <a:r>
              <a:rPr lang="en-US" sz="2400" baseline="30000" dirty="0"/>
              <a:t>rd</a:t>
            </a:r>
            <a:r>
              <a:rPr lang="en-US" sz="2400" dirty="0"/>
              <a:t> party recall services, or the FDA stating that a medical device must be recalled.</a:t>
            </a:r>
          </a:p>
          <a:p>
            <a:pPr marL="0" indent="0">
              <a:buNone/>
            </a:pPr>
            <a:r>
              <a:rPr lang="en-US" b="1" dirty="0"/>
              <a:t>Players:</a:t>
            </a:r>
          </a:p>
          <a:p>
            <a:r>
              <a:rPr lang="en-US" sz="2400" dirty="0"/>
              <a:t>FDA/Distributors/3</a:t>
            </a:r>
            <a:r>
              <a:rPr lang="en-US" sz="2400" baseline="30000" dirty="0"/>
              <a:t>rd</a:t>
            </a:r>
            <a:r>
              <a:rPr lang="en-US" sz="2400" dirty="0"/>
              <a:t> party recall services/manufacturers</a:t>
            </a:r>
          </a:p>
          <a:p>
            <a:r>
              <a:rPr lang="en-US" sz="2400" dirty="0"/>
              <a:t>HCO Purchasing Department</a:t>
            </a:r>
          </a:p>
          <a:p>
            <a:r>
              <a:rPr lang="en-US" sz="2400" dirty="0"/>
              <a:t>HCO Clinical Departments</a:t>
            </a:r>
          </a:p>
          <a:p>
            <a:r>
              <a:rPr lang="en-US" sz="2400" dirty="0"/>
              <a:t>HCO Materials Management Department</a:t>
            </a:r>
          </a:p>
          <a:p>
            <a:r>
              <a:rPr lang="en-US" sz="2400" dirty="0" smtClean="0"/>
              <a:t>Patients</a:t>
            </a:r>
            <a:endParaRPr lang="en-US" sz="2400" dirty="0"/>
          </a:p>
        </p:txBody>
      </p:sp>
    </p:spTree>
    <p:extLst>
      <p:ext uri="{BB962C8B-B14F-4D97-AF65-F5344CB8AC3E}">
        <p14:creationId xmlns:p14="http://schemas.microsoft.com/office/powerpoint/2010/main" val="2581513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70460" cy="709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09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Process - Glossary</a:t>
            </a:r>
          </a:p>
        </p:txBody>
      </p:sp>
      <p:sp>
        <p:nvSpPr>
          <p:cNvPr id="3" name="Content Placeholder 2"/>
          <p:cNvSpPr>
            <a:spLocks noGrp="1"/>
          </p:cNvSpPr>
          <p:nvPr>
            <p:ph idx="1"/>
          </p:nvPr>
        </p:nvSpPr>
        <p:spPr/>
        <p:txBody>
          <a:bodyPr>
            <a:normAutofit fontScale="85000" lnSpcReduction="20000"/>
          </a:bodyPr>
          <a:lstStyle/>
          <a:p>
            <a:pPr lvl="0"/>
            <a:r>
              <a:rPr lang="en-US" sz="2400" dirty="0" smtClean="0"/>
              <a:t>Health Care </a:t>
            </a:r>
            <a:r>
              <a:rPr lang="en-US" sz="2400" dirty="0"/>
              <a:t>Organization: HCO</a:t>
            </a:r>
          </a:p>
          <a:p>
            <a:pPr lvl="0"/>
            <a:r>
              <a:rPr lang="en-US" sz="2400" dirty="0"/>
              <a:t>Electronic Health Record: EHR</a:t>
            </a:r>
          </a:p>
          <a:p>
            <a:pPr marL="457200" lvl="1" indent="0">
              <a:lnSpc>
                <a:spcPct val="120000"/>
              </a:lnSpc>
              <a:spcBef>
                <a:spcPts val="0"/>
              </a:spcBef>
              <a:buNone/>
            </a:pPr>
            <a:r>
              <a:rPr lang="en-US" sz="1600" dirty="0"/>
              <a:t>An </a:t>
            </a:r>
            <a:r>
              <a:rPr lang="en-US" sz="1600" b="1" dirty="0"/>
              <a:t>Electronic Health Record</a:t>
            </a:r>
            <a:r>
              <a:rPr lang="en-US" sz="1600" dirty="0"/>
              <a:t> (</a:t>
            </a:r>
            <a:r>
              <a:rPr lang="en-US" sz="1600" b="1" dirty="0"/>
              <a:t>EHR</a:t>
            </a:r>
            <a:r>
              <a:rPr lang="en-US" sz="1600" dirty="0"/>
              <a:t>) is an electronic version of a patient’s medical history, that is maintained by the provider over time, and may include all of the key administrative clinical data relevant to that person’s care under a particular provider, including demographics, progress notes, problems, and medication.</a:t>
            </a:r>
            <a:endParaRPr lang="en-US" sz="4400" dirty="0"/>
          </a:p>
          <a:p>
            <a:pPr lvl="0"/>
            <a:r>
              <a:rPr lang="en-US" sz="2400" dirty="0"/>
              <a:t>Enterprise Resource Planning: ERP</a:t>
            </a:r>
          </a:p>
          <a:p>
            <a:pPr marL="457200" lvl="1" indent="0">
              <a:lnSpc>
                <a:spcPct val="120000"/>
              </a:lnSpc>
              <a:spcBef>
                <a:spcPts val="0"/>
              </a:spcBef>
              <a:buNone/>
            </a:pPr>
            <a:r>
              <a:rPr lang="en-US" sz="1600" dirty="0"/>
              <a:t>Enterprise resource planning (</a:t>
            </a:r>
            <a:r>
              <a:rPr lang="en-US" sz="1600" b="1" dirty="0"/>
              <a:t>ERP</a:t>
            </a:r>
            <a:r>
              <a:rPr lang="en-US" sz="1600" dirty="0"/>
              <a:t>) is the integrated management of core business processes, often in real-time and mediated by </a:t>
            </a:r>
            <a:r>
              <a:rPr lang="en-US" sz="1600" b="1" dirty="0"/>
              <a:t>software</a:t>
            </a:r>
            <a:r>
              <a:rPr lang="en-US" sz="1600" dirty="0"/>
              <a:t> and technology. These business activities can include: product planning, purchase, production planning, manufacturing, or service delivery.</a:t>
            </a:r>
          </a:p>
          <a:p>
            <a:r>
              <a:rPr lang="en-US" sz="2400" dirty="0"/>
              <a:t>Electronic Data Interchange (EDI) </a:t>
            </a:r>
            <a:r>
              <a:rPr lang="en-US" sz="2400" dirty="0" smtClean="0"/>
              <a:t/>
            </a:r>
            <a:br>
              <a:rPr lang="en-US" sz="2400" dirty="0" smtClean="0"/>
            </a:br>
            <a:r>
              <a:rPr lang="en-US" sz="2400" dirty="0" smtClean="0"/>
              <a:t>   </a:t>
            </a:r>
            <a:r>
              <a:rPr lang="en-US" sz="1600" dirty="0" smtClean="0"/>
              <a:t>Globally </a:t>
            </a:r>
            <a:r>
              <a:rPr lang="en-US" sz="1600" dirty="0"/>
              <a:t>standardized transaction sets used for electronic business exchange.</a:t>
            </a:r>
            <a:endParaRPr lang="en-US" dirty="0"/>
          </a:p>
          <a:p>
            <a:pPr lvl="0"/>
            <a:r>
              <a:rPr lang="en-US" sz="2400" dirty="0"/>
              <a:t>Typical </a:t>
            </a:r>
            <a:r>
              <a:rPr lang="en-US" sz="2400" dirty="0" smtClean="0"/>
              <a:t>Health </a:t>
            </a:r>
            <a:r>
              <a:rPr lang="en-US" sz="2400" dirty="0"/>
              <a:t>C</a:t>
            </a:r>
            <a:r>
              <a:rPr lang="en-US" sz="2400" dirty="0" smtClean="0"/>
              <a:t>are </a:t>
            </a:r>
            <a:r>
              <a:rPr lang="en-US" sz="2400" dirty="0"/>
              <a:t>Organization (HCO): HCOs serving 80% of US population.</a:t>
            </a:r>
          </a:p>
          <a:p>
            <a:pPr lvl="0"/>
            <a:r>
              <a:rPr lang="en-US" sz="2400" dirty="0"/>
              <a:t>Medical device: All medical supplies meeting FDA Classification I, II, or III</a:t>
            </a:r>
          </a:p>
          <a:p>
            <a:pPr marL="457200" lvl="1" indent="0">
              <a:buNone/>
            </a:pPr>
            <a:r>
              <a:rPr lang="en-US" sz="1600" dirty="0"/>
              <a:t>EXCEPTIONS: biomedical equipment, software.</a:t>
            </a:r>
          </a:p>
        </p:txBody>
      </p:sp>
    </p:spTree>
    <p:extLst>
      <p:ext uri="{BB962C8B-B14F-4D97-AF65-F5344CB8AC3E}">
        <p14:creationId xmlns:p14="http://schemas.microsoft.com/office/powerpoint/2010/main" val="336191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1062447"/>
          </a:xfrm>
        </p:spPr>
        <p:txBody>
          <a:bodyPr>
            <a:normAutofit fontScale="90000"/>
          </a:bodyPr>
          <a:lstStyle/>
          <a:p>
            <a:r>
              <a:rPr lang="en-US" dirty="0"/>
              <a:t>Challenges and UDI Impact Points</a:t>
            </a:r>
            <a:br>
              <a:rPr lang="en-US" dirty="0"/>
            </a:br>
            <a:r>
              <a:rPr lang="en-US" dirty="0"/>
              <a:t>Product Recalls</a:t>
            </a:r>
          </a:p>
        </p:txBody>
      </p:sp>
      <p:sp>
        <p:nvSpPr>
          <p:cNvPr id="3" name="Content Placeholder 2"/>
          <p:cNvSpPr>
            <a:spLocks noGrp="1"/>
          </p:cNvSpPr>
          <p:nvPr>
            <p:ph idx="1"/>
          </p:nvPr>
        </p:nvSpPr>
        <p:spPr>
          <a:xfrm>
            <a:off x="435429" y="2664823"/>
            <a:ext cx="8203474" cy="4066902"/>
          </a:xfrm>
        </p:spPr>
        <p:txBody>
          <a:bodyPr/>
          <a:lstStyle/>
          <a:p>
            <a:r>
              <a:rPr lang="en-US" dirty="0"/>
              <a:t>Challenges</a:t>
            </a:r>
          </a:p>
          <a:p>
            <a:pPr lvl="1">
              <a:lnSpc>
                <a:spcPct val="100000"/>
              </a:lnSpc>
              <a:spcBef>
                <a:spcPts val="0"/>
              </a:spcBef>
            </a:pPr>
            <a:r>
              <a:rPr lang="en-US" dirty="0"/>
              <a:t>Lack of master data file in HCO leads to suppliers and multiple HCO staff in many departments looking for recalled product without support in HCO systems. As a result, </a:t>
            </a:r>
            <a:r>
              <a:rPr lang="en-US" dirty="0" smtClean="0"/>
              <a:t>health care </a:t>
            </a:r>
            <a:r>
              <a:rPr lang="en-US" dirty="0"/>
              <a:t>product recalls are relatively unsuccessful.</a:t>
            </a:r>
          </a:p>
          <a:p>
            <a:r>
              <a:rPr lang="en-US" dirty="0"/>
              <a:t>UDI Impact Points</a:t>
            </a:r>
          </a:p>
          <a:p>
            <a:pPr lvl="1">
              <a:lnSpc>
                <a:spcPct val="100000"/>
              </a:lnSpc>
              <a:spcBef>
                <a:spcPts val="0"/>
              </a:spcBef>
            </a:pPr>
            <a:r>
              <a:rPr lang="en-US" dirty="0"/>
              <a:t>Master data file used to inform hospital ERP and EHR on all devices purchased, held, and used with specific patients</a:t>
            </a:r>
            <a:r>
              <a:rPr lang="en-US" dirty="0" smtClean="0"/>
              <a:t>.</a:t>
            </a:r>
            <a:endParaRPr lang="en-US" dirty="0"/>
          </a:p>
        </p:txBody>
      </p:sp>
    </p:spTree>
    <p:extLst>
      <p:ext uri="{BB962C8B-B14F-4D97-AF65-F5344CB8AC3E}">
        <p14:creationId xmlns:p14="http://schemas.microsoft.com/office/powerpoint/2010/main" val="1784758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966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Product Recalls - Future Process</a:t>
            </a:r>
          </a:p>
        </p:txBody>
      </p:sp>
      <p:sp>
        <p:nvSpPr>
          <p:cNvPr id="3" name="Content Placeholder 2"/>
          <p:cNvSpPr>
            <a:spLocks noGrp="1"/>
          </p:cNvSpPr>
          <p:nvPr>
            <p:ph idx="1"/>
          </p:nvPr>
        </p:nvSpPr>
        <p:spPr/>
        <p:txBody>
          <a:bodyPr/>
          <a:lstStyle/>
          <a:p>
            <a:r>
              <a:rPr lang="en-US" dirty="0"/>
              <a:t>UDI Impact </a:t>
            </a:r>
            <a:r>
              <a:rPr lang="en-US" dirty="0" smtClean="0"/>
              <a:t>Points</a:t>
            </a:r>
            <a:endParaRPr lang="en-US" dirty="0"/>
          </a:p>
          <a:p>
            <a:pPr lvl="1">
              <a:lnSpc>
                <a:spcPct val="100000"/>
              </a:lnSpc>
              <a:spcBef>
                <a:spcPts val="0"/>
              </a:spcBef>
            </a:pPr>
            <a:r>
              <a:rPr lang="en-US" dirty="0"/>
              <a:t>Use of CIM or VIM together with ASN gives HCO specific knowledge of all products purchased to exact internal locations.</a:t>
            </a:r>
          </a:p>
          <a:p>
            <a:pPr lvl="1">
              <a:lnSpc>
                <a:spcPct val="100000"/>
              </a:lnSpc>
              <a:spcBef>
                <a:spcPts val="0"/>
              </a:spcBef>
            </a:pPr>
            <a:r>
              <a:rPr lang="en-US" dirty="0"/>
              <a:t>Interoperability of ERP to EHR gives HCO knowledge of all products used with patients.</a:t>
            </a:r>
          </a:p>
          <a:p>
            <a:pPr lvl="1">
              <a:lnSpc>
                <a:spcPct val="100000"/>
              </a:lnSpc>
              <a:spcBef>
                <a:spcPts val="0"/>
              </a:spcBef>
            </a:pPr>
            <a:r>
              <a:rPr lang="en-US" dirty="0"/>
              <a:t>3</a:t>
            </a:r>
            <a:r>
              <a:rPr lang="en-US" baseline="30000" dirty="0"/>
              <a:t>rd</a:t>
            </a:r>
            <a:r>
              <a:rPr lang="en-US" dirty="0"/>
              <a:t> party recall management organization provides timely recall information that HCO can match to all internal product data.</a:t>
            </a:r>
          </a:p>
          <a:p>
            <a:pPr lvl="1">
              <a:lnSpc>
                <a:spcPct val="100000"/>
              </a:lnSpc>
              <a:spcBef>
                <a:spcPts val="0"/>
              </a:spcBef>
            </a:pPr>
            <a:r>
              <a:rPr lang="en-US" dirty="0"/>
              <a:t>HCO data management for medical devices is responsible to share internally to conduct </a:t>
            </a:r>
            <a:r>
              <a:rPr lang="en-US" dirty="0" smtClean="0"/>
              <a:t>recall.</a:t>
            </a:r>
            <a:endParaRPr lang="en-US" dirty="0"/>
          </a:p>
        </p:txBody>
      </p:sp>
    </p:spTree>
    <p:extLst>
      <p:ext uri="{BB962C8B-B14F-4D97-AF65-F5344CB8AC3E}">
        <p14:creationId xmlns:p14="http://schemas.microsoft.com/office/powerpoint/2010/main" val="3787840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UDI Adoption – Product Recalls</a:t>
            </a:r>
          </a:p>
        </p:txBody>
      </p:sp>
      <p:sp>
        <p:nvSpPr>
          <p:cNvPr id="3" name="Content Placeholder 2"/>
          <p:cNvSpPr>
            <a:spLocks noGrp="1"/>
          </p:cNvSpPr>
          <p:nvPr>
            <p:ph idx="1"/>
          </p:nvPr>
        </p:nvSpPr>
        <p:spPr/>
        <p:txBody>
          <a:bodyPr/>
          <a:lstStyle/>
          <a:p>
            <a:r>
              <a:rPr lang="en-US" dirty="0"/>
              <a:t>Benefits</a:t>
            </a:r>
          </a:p>
          <a:p>
            <a:pPr lvl="1">
              <a:lnSpc>
                <a:spcPct val="100000"/>
              </a:lnSpc>
              <a:spcBef>
                <a:spcPts val="0"/>
              </a:spcBef>
            </a:pPr>
            <a:r>
              <a:rPr lang="en-US" dirty="0"/>
              <a:t>Improves the ability to identify a specific recalled device within inventory management systems.</a:t>
            </a:r>
          </a:p>
          <a:p>
            <a:pPr lvl="1">
              <a:lnSpc>
                <a:spcPct val="100000"/>
              </a:lnSpc>
              <a:spcBef>
                <a:spcPts val="0"/>
              </a:spcBef>
            </a:pPr>
            <a:r>
              <a:rPr lang="en-US" dirty="0"/>
              <a:t>Documentation of device use in EHRs, reimbursement, and other clinical information system allows connection to specific patients.</a:t>
            </a:r>
          </a:p>
          <a:p>
            <a:r>
              <a:rPr lang="en-US" dirty="0"/>
              <a:t>Investments</a:t>
            </a:r>
          </a:p>
          <a:p>
            <a:pPr lvl="1">
              <a:lnSpc>
                <a:spcPct val="100000"/>
              </a:lnSpc>
              <a:spcBef>
                <a:spcPts val="0"/>
              </a:spcBef>
            </a:pPr>
            <a:r>
              <a:rPr lang="en-US" dirty="0"/>
              <a:t>Scanning capabilities at device acquisition and point of use/care.</a:t>
            </a:r>
          </a:p>
          <a:p>
            <a:pPr lvl="1">
              <a:lnSpc>
                <a:spcPct val="100000"/>
              </a:lnSpc>
              <a:spcBef>
                <a:spcPts val="0"/>
              </a:spcBef>
            </a:pPr>
            <a:r>
              <a:rPr lang="en-US" dirty="0"/>
              <a:t>Updates to EHRs, clinical information, and inventory management systems to capture device logistics/use</a:t>
            </a:r>
            <a:r>
              <a:rPr lang="en-US" dirty="0" smtClean="0"/>
              <a:t>.</a:t>
            </a:r>
            <a:endParaRPr lang="en-US" dirty="0"/>
          </a:p>
        </p:txBody>
      </p:sp>
    </p:spTree>
    <p:extLst>
      <p:ext uri="{BB962C8B-B14F-4D97-AF65-F5344CB8AC3E}">
        <p14:creationId xmlns:p14="http://schemas.microsoft.com/office/powerpoint/2010/main" val="173231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611081"/>
            <a:ext cx="8203475" cy="606993"/>
          </a:xfrm>
        </p:spPr>
        <p:txBody>
          <a:bodyPr>
            <a:noAutofit/>
          </a:bodyPr>
          <a:lstStyle/>
          <a:p>
            <a:r>
              <a:rPr lang="en-US" sz="3200" dirty="0"/>
              <a:t>Product Recalls</a:t>
            </a:r>
            <a:br>
              <a:rPr lang="en-US" sz="3200" dirty="0"/>
            </a:br>
            <a:r>
              <a:rPr lang="en-US" sz="3200" dirty="0"/>
              <a:t>Benefits of Future Process</a:t>
            </a:r>
          </a:p>
        </p:txBody>
      </p:sp>
      <p:sp>
        <p:nvSpPr>
          <p:cNvPr id="3" name="Content Placeholder 2"/>
          <p:cNvSpPr>
            <a:spLocks noGrp="1"/>
          </p:cNvSpPr>
          <p:nvPr>
            <p:ph idx="1"/>
          </p:nvPr>
        </p:nvSpPr>
        <p:spPr>
          <a:xfrm>
            <a:off x="435429" y="2551611"/>
            <a:ext cx="8203474" cy="4180114"/>
          </a:xfrm>
        </p:spPr>
        <p:txBody>
          <a:bodyPr>
            <a:normAutofit lnSpcReduction="10000"/>
          </a:bodyPr>
          <a:lstStyle/>
          <a:p>
            <a:r>
              <a:rPr lang="en-US" dirty="0"/>
              <a:t>Savings</a:t>
            </a:r>
          </a:p>
          <a:p>
            <a:pPr lvl="1"/>
            <a:r>
              <a:rPr lang="en-US" dirty="0"/>
              <a:t>Labor now used “hunting” for recalled product will decline as recalls will be focused specifically on known purchases to exact locations within an HCO. Savings </a:t>
            </a:r>
            <a:r>
              <a:rPr lang="en-US" dirty="0" smtClean="0"/>
              <a:t>two </a:t>
            </a:r>
            <a:r>
              <a:rPr lang="en-US" dirty="0"/>
              <a:t>days per recall for a typical hospital</a:t>
            </a:r>
            <a:r>
              <a:rPr lang="en-US" dirty="0" smtClean="0"/>
              <a:t>. (</a:t>
            </a:r>
            <a:r>
              <a:rPr lang="en-US" dirty="0"/>
              <a:t>McKinsey, 2012)</a:t>
            </a:r>
          </a:p>
          <a:p>
            <a:r>
              <a:rPr lang="en-US" dirty="0"/>
              <a:t>Patient Safety</a:t>
            </a:r>
          </a:p>
          <a:p>
            <a:pPr lvl="1"/>
            <a:r>
              <a:rPr lang="en-US" dirty="0"/>
              <a:t>Recalls along supply chain will be successful and recalled products will be unavailable to purchase and removed from all inventories.</a:t>
            </a:r>
          </a:p>
          <a:p>
            <a:pPr lvl="1"/>
            <a:r>
              <a:rPr lang="en-US" dirty="0"/>
              <a:t>Recalls found in EHR allow HCO patient communication to patient record as necessary</a:t>
            </a:r>
            <a:r>
              <a:rPr lang="en-US" dirty="0" smtClean="0"/>
              <a:t>.</a:t>
            </a:r>
            <a:endParaRPr lang="en-US" dirty="0"/>
          </a:p>
        </p:txBody>
      </p:sp>
    </p:spTree>
    <p:extLst>
      <p:ext uri="{BB962C8B-B14F-4D97-AF65-F5344CB8AC3E}">
        <p14:creationId xmlns:p14="http://schemas.microsoft.com/office/powerpoint/2010/main" val="2682372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567542"/>
            <a:ext cx="8203475" cy="606993"/>
          </a:xfrm>
        </p:spPr>
        <p:txBody>
          <a:bodyPr>
            <a:noAutofit/>
          </a:bodyPr>
          <a:lstStyle/>
          <a:p>
            <a:r>
              <a:rPr lang="en-US" sz="3200" dirty="0" smtClean="0"/>
              <a:t>Summary: Benefits </a:t>
            </a:r>
            <a:r>
              <a:rPr lang="en-US" sz="3200" dirty="0"/>
              <a:t>and Investments of UDI Adoption </a:t>
            </a:r>
          </a:p>
        </p:txBody>
      </p:sp>
      <p:sp>
        <p:nvSpPr>
          <p:cNvPr id="3" name="Content Placeholder 2"/>
          <p:cNvSpPr>
            <a:spLocks noGrp="1"/>
          </p:cNvSpPr>
          <p:nvPr>
            <p:ph idx="1"/>
          </p:nvPr>
        </p:nvSpPr>
        <p:spPr>
          <a:xfrm>
            <a:off x="435429" y="2542903"/>
            <a:ext cx="8203474" cy="4188822"/>
          </a:xfrm>
        </p:spPr>
        <p:txBody>
          <a:bodyPr>
            <a:normAutofit/>
          </a:bodyPr>
          <a:lstStyle/>
          <a:p>
            <a:r>
              <a:rPr lang="en-US" dirty="0"/>
              <a:t>Benefits </a:t>
            </a:r>
          </a:p>
          <a:p>
            <a:pPr lvl="1"/>
            <a:r>
              <a:rPr lang="en-US" sz="2000" dirty="0"/>
              <a:t>Reduced manual data entry = labor savings</a:t>
            </a:r>
          </a:p>
          <a:p>
            <a:pPr lvl="1"/>
            <a:r>
              <a:rPr lang="en-US" sz="2000" dirty="0"/>
              <a:t>Improved data accuracy = better patient safety</a:t>
            </a:r>
          </a:p>
          <a:p>
            <a:pPr lvl="1"/>
            <a:r>
              <a:rPr lang="en-US" sz="2000" dirty="0"/>
              <a:t>Better charge capture in procedure areas = more revenue</a:t>
            </a:r>
          </a:p>
          <a:p>
            <a:r>
              <a:rPr lang="en-US" dirty="0"/>
              <a:t>Investments </a:t>
            </a:r>
          </a:p>
          <a:p>
            <a:pPr lvl="1"/>
            <a:r>
              <a:rPr lang="en-US" sz="2000" dirty="0"/>
              <a:t>Scanners</a:t>
            </a:r>
          </a:p>
          <a:p>
            <a:pPr lvl="1"/>
            <a:r>
              <a:rPr lang="en-US" sz="2000" dirty="0"/>
              <a:t>Scanning knowledge in IT</a:t>
            </a:r>
          </a:p>
          <a:p>
            <a:pPr lvl="1"/>
            <a:r>
              <a:rPr lang="en-US" sz="2000" dirty="0"/>
              <a:t>Master Data Management</a:t>
            </a:r>
          </a:p>
          <a:p>
            <a:pPr lvl="1"/>
            <a:r>
              <a:rPr lang="en-US" sz="2000" dirty="0"/>
              <a:t>ERP and EHR adjustments to accommodate UDI</a:t>
            </a:r>
          </a:p>
          <a:p>
            <a:pPr lvl="1"/>
            <a:r>
              <a:rPr lang="en-US" sz="2000" dirty="0"/>
              <a:t>System interoperability throughout HCO</a:t>
            </a:r>
          </a:p>
          <a:p>
            <a:pPr lvl="1"/>
            <a:r>
              <a:rPr lang="en-US" sz="2000" dirty="0"/>
              <a:t>EDI – Full implementation for commercial </a:t>
            </a:r>
            <a:r>
              <a:rPr lang="en-US" sz="2000" dirty="0" smtClean="0"/>
              <a:t>transactions</a:t>
            </a:r>
            <a:endParaRPr lang="en-US" sz="2000" dirty="0"/>
          </a:p>
        </p:txBody>
      </p:sp>
    </p:spTree>
    <p:extLst>
      <p:ext uri="{BB962C8B-B14F-4D97-AF65-F5344CB8AC3E}">
        <p14:creationId xmlns:p14="http://schemas.microsoft.com/office/powerpoint/2010/main" val="184894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p:txBody>
          <a:bodyPr/>
          <a:lstStyle/>
          <a:p>
            <a:pPr>
              <a:lnSpc>
                <a:spcPct val="100000"/>
              </a:lnSpc>
              <a:spcBef>
                <a:spcPts val="0"/>
              </a:spcBef>
            </a:pPr>
            <a:r>
              <a:rPr lang="en-US" dirty="0"/>
              <a:t>UDI will allow product information to replace current systems based upon physically viewing and handling products. Labor savings in HCOs will be comparable to grocery, retail, and manufacturing over the past 20 years.</a:t>
            </a:r>
          </a:p>
          <a:p>
            <a:pPr>
              <a:lnSpc>
                <a:spcPct val="100000"/>
              </a:lnSpc>
              <a:spcBef>
                <a:spcPts val="0"/>
              </a:spcBef>
            </a:pPr>
            <a:r>
              <a:rPr lang="en-US" dirty="0"/>
              <a:t>Interoperability of business to clinical systems using UDI as the product identifier will promote broad-based timely research into product safety and effectiveness</a:t>
            </a:r>
            <a:r>
              <a:rPr lang="en-US" dirty="0" smtClean="0"/>
              <a:t>.</a:t>
            </a:r>
            <a:endParaRPr lang="en-US" dirty="0"/>
          </a:p>
        </p:txBody>
      </p:sp>
    </p:spTree>
    <p:extLst>
      <p:ext uri="{BB962C8B-B14F-4D97-AF65-F5344CB8AC3E}">
        <p14:creationId xmlns:p14="http://schemas.microsoft.com/office/powerpoint/2010/main" val="231834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Call to Action</a:t>
            </a:r>
          </a:p>
        </p:txBody>
      </p:sp>
      <p:sp>
        <p:nvSpPr>
          <p:cNvPr id="3" name="Content Placeholder 2"/>
          <p:cNvSpPr>
            <a:spLocks noGrp="1"/>
          </p:cNvSpPr>
          <p:nvPr>
            <p:ph idx="1"/>
          </p:nvPr>
        </p:nvSpPr>
        <p:spPr>
          <a:xfrm>
            <a:off x="435429" y="2360023"/>
            <a:ext cx="8203474" cy="4371702"/>
          </a:xfrm>
        </p:spPr>
        <p:txBody>
          <a:bodyPr/>
          <a:lstStyle/>
          <a:p>
            <a:pPr>
              <a:lnSpc>
                <a:spcPct val="100000"/>
              </a:lnSpc>
              <a:spcBef>
                <a:spcPts val="0"/>
              </a:spcBef>
            </a:pPr>
            <a:r>
              <a:rPr lang="en-US" dirty="0"/>
              <a:t>3</a:t>
            </a:r>
            <a:r>
              <a:rPr lang="en-US" baseline="30000" dirty="0"/>
              <a:t>rd</a:t>
            </a:r>
            <a:r>
              <a:rPr lang="en-US" dirty="0"/>
              <a:t> Party software suppliers need to incorporate UDI and health system interoperability into future plans for </a:t>
            </a:r>
            <a:r>
              <a:rPr lang="en-US" dirty="0" smtClean="0"/>
              <a:t>upgrades.</a:t>
            </a:r>
            <a:endParaRPr lang="en-US" dirty="0"/>
          </a:p>
          <a:p>
            <a:pPr>
              <a:lnSpc>
                <a:spcPct val="100000"/>
              </a:lnSpc>
              <a:spcBef>
                <a:spcPts val="0"/>
              </a:spcBef>
            </a:pPr>
            <a:r>
              <a:rPr lang="en-US" dirty="0" smtClean="0"/>
              <a:t>Front-end </a:t>
            </a:r>
            <a:r>
              <a:rPr lang="en-US" dirty="0"/>
              <a:t>supply management systems (such as Par Excellence, </a:t>
            </a:r>
            <a:r>
              <a:rPr lang="en-US" dirty="0" err="1"/>
              <a:t>Omnicell</a:t>
            </a:r>
            <a:r>
              <a:rPr lang="en-US" dirty="0"/>
              <a:t>, </a:t>
            </a:r>
            <a:r>
              <a:rPr lang="en-US" dirty="0" smtClean="0"/>
              <a:t>Space-</a:t>
            </a:r>
            <a:r>
              <a:rPr lang="en-US" dirty="0" err="1" smtClean="0"/>
              <a:t>Trax</a:t>
            </a:r>
            <a:r>
              <a:rPr lang="en-US" dirty="0"/>
              <a:t>,</a:t>
            </a:r>
            <a:r>
              <a:rPr lang="en-US" dirty="0" smtClean="0"/>
              <a:t> etc.) </a:t>
            </a:r>
            <a:r>
              <a:rPr lang="en-US" dirty="0"/>
              <a:t>need to incorporate UDI into all functions requiring product </a:t>
            </a:r>
            <a:r>
              <a:rPr lang="en-US" dirty="0" smtClean="0"/>
              <a:t>identification.</a:t>
            </a:r>
            <a:endParaRPr lang="en-US" dirty="0"/>
          </a:p>
        </p:txBody>
      </p:sp>
    </p:spTree>
    <p:extLst>
      <p:ext uri="{BB962C8B-B14F-4D97-AF65-F5344CB8AC3E}">
        <p14:creationId xmlns:p14="http://schemas.microsoft.com/office/powerpoint/2010/main" val="1472044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Parking Lot</a:t>
            </a:r>
          </a:p>
        </p:txBody>
      </p:sp>
      <p:sp>
        <p:nvSpPr>
          <p:cNvPr id="3" name="Content Placeholder 2"/>
          <p:cNvSpPr>
            <a:spLocks noGrp="1"/>
          </p:cNvSpPr>
          <p:nvPr>
            <p:ph idx="1"/>
          </p:nvPr>
        </p:nvSpPr>
        <p:spPr/>
        <p:txBody>
          <a:bodyPr>
            <a:normAutofit fontScale="85000" lnSpcReduction="10000"/>
          </a:bodyPr>
          <a:lstStyle/>
          <a:p>
            <a:pPr>
              <a:lnSpc>
                <a:spcPct val="120000"/>
              </a:lnSpc>
              <a:spcBef>
                <a:spcPts val="0"/>
              </a:spcBef>
            </a:pPr>
            <a:r>
              <a:rPr lang="en-US" dirty="0"/>
              <a:t>Better Understanding of and Guidelines for:</a:t>
            </a:r>
          </a:p>
          <a:p>
            <a:pPr lvl="1">
              <a:lnSpc>
                <a:spcPct val="120000"/>
              </a:lnSpc>
              <a:spcBef>
                <a:spcPts val="0"/>
              </a:spcBef>
            </a:pPr>
            <a:r>
              <a:rPr lang="en-US" sz="2600" dirty="0"/>
              <a:t>Clean Item Master</a:t>
            </a:r>
          </a:p>
          <a:p>
            <a:pPr lvl="1">
              <a:lnSpc>
                <a:spcPct val="120000"/>
              </a:lnSpc>
              <a:spcBef>
                <a:spcPts val="0"/>
              </a:spcBef>
            </a:pPr>
            <a:r>
              <a:rPr lang="en-US" sz="2600" dirty="0"/>
              <a:t>Virtual Item Master</a:t>
            </a:r>
          </a:p>
          <a:p>
            <a:pPr lvl="1">
              <a:lnSpc>
                <a:spcPct val="120000"/>
              </a:lnSpc>
              <a:spcBef>
                <a:spcPts val="0"/>
              </a:spcBef>
            </a:pPr>
            <a:r>
              <a:rPr lang="en-US" sz="2600" dirty="0"/>
              <a:t>HCO Data Management for Medical Devices</a:t>
            </a:r>
          </a:p>
          <a:p>
            <a:pPr>
              <a:lnSpc>
                <a:spcPct val="120000"/>
              </a:lnSpc>
              <a:spcBef>
                <a:spcPts val="0"/>
              </a:spcBef>
            </a:pPr>
            <a:r>
              <a:rPr lang="en-US" dirty="0"/>
              <a:t>Involve Registries to refine Definition of Future Process.</a:t>
            </a:r>
          </a:p>
          <a:p>
            <a:pPr>
              <a:lnSpc>
                <a:spcPct val="120000"/>
              </a:lnSpc>
              <a:spcBef>
                <a:spcPts val="0"/>
              </a:spcBef>
            </a:pPr>
            <a:r>
              <a:rPr lang="en-US" dirty="0"/>
              <a:t>Develop current/future process for </a:t>
            </a:r>
            <a:r>
              <a:rPr lang="en-US" dirty="0" smtClean="0"/>
              <a:t>UDI </a:t>
            </a:r>
            <a:r>
              <a:rPr lang="en-US" dirty="0"/>
              <a:t>and Equipment.</a:t>
            </a:r>
          </a:p>
          <a:p>
            <a:pPr>
              <a:lnSpc>
                <a:spcPct val="120000"/>
              </a:lnSpc>
              <a:spcBef>
                <a:spcPts val="0"/>
              </a:spcBef>
            </a:pPr>
            <a:r>
              <a:rPr lang="en-US" dirty="0"/>
              <a:t>Involve HCO Risk Management to refine Adverse Events.</a:t>
            </a:r>
          </a:p>
          <a:p>
            <a:pPr>
              <a:lnSpc>
                <a:spcPct val="120000"/>
              </a:lnSpc>
              <a:spcBef>
                <a:spcPts val="0"/>
              </a:spcBef>
            </a:pPr>
            <a:r>
              <a:rPr lang="en-US" dirty="0"/>
              <a:t>Better Understanding and Guidelines for Expanded Role:</a:t>
            </a:r>
          </a:p>
          <a:p>
            <a:pPr lvl="1">
              <a:lnSpc>
                <a:spcPct val="120000"/>
              </a:lnSpc>
              <a:spcBef>
                <a:spcPts val="0"/>
              </a:spcBef>
            </a:pPr>
            <a:r>
              <a:rPr lang="en-US" sz="2600" dirty="0"/>
              <a:t>3</a:t>
            </a:r>
            <a:r>
              <a:rPr lang="en-US" sz="2600" baseline="30000" dirty="0"/>
              <a:t>rd</a:t>
            </a:r>
            <a:r>
              <a:rPr lang="en-US" sz="2600" dirty="0"/>
              <a:t> party submitters</a:t>
            </a:r>
          </a:p>
          <a:p>
            <a:pPr lvl="1">
              <a:lnSpc>
                <a:spcPct val="120000"/>
              </a:lnSpc>
              <a:spcBef>
                <a:spcPts val="0"/>
              </a:spcBef>
            </a:pPr>
            <a:r>
              <a:rPr lang="en-US" sz="2600" dirty="0"/>
              <a:t>3</a:t>
            </a:r>
            <a:r>
              <a:rPr lang="en-US" sz="2600" baseline="30000" dirty="0"/>
              <a:t>rd</a:t>
            </a:r>
            <a:r>
              <a:rPr lang="en-US" sz="2600" dirty="0"/>
              <a:t> party recalls </a:t>
            </a:r>
            <a:r>
              <a:rPr lang="en-US" sz="2600" dirty="0" smtClean="0"/>
              <a:t>managers</a:t>
            </a:r>
            <a:endParaRPr lang="en-US" sz="2600" dirty="0"/>
          </a:p>
        </p:txBody>
      </p:sp>
    </p:spTree>
    <p:extLst>
      <p:ext uri="{BB962C8B-B14F-4D97-AF65-F5344CB8AC3E}">
        <p14:creationId xmlns:p14="http://schemas.microsoft.com/office/powerpoint/2010/main" val="41861411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sp>
        <p:nvSpPr>
          <p:cNvPr id="3" name="Content Placeholder 2"/>
          <p:cNvSpPr>
            <a:spLocks noGrp="1"/>
          </p:cNvSpPr>
          <p:nvPr>
            <p:ph idx="1"/>
          </p:nvPr>
        </p:nvSpPr>
        <p:spPr>
          <a:xfrm>
            <a:off x="435429" y="2429691"/>
            <a:ext cx="8203474" cy="4302034"/>
          </a:xfrm>
        </p:spPr>
        <p:txBody>
          <a:bodyPr/>
          <a:lstStyle/>
          <a:p>
            <a:pPr>
              <a:lnSpc>
                <a:spcPct val="100000"/>
              </a:lnSpc>
              <a:spcBef>
                <a:spcPts val="0"/>
              </a:spcBef>
            </a:pPr>
            <a:r>
              <a:rPr lang="en-US" dirty="0"/>
              <a:t>Final </a:t>
            </a:r>
            <a:r>
              <a:rPr lang="en-US" dirty="0" smtClean="0"/>
              <a:t>narrative </a:t>
            </a:r>
            <a:r>
              <a:rPr lang="en-US" dirty="0"/>
              <a:t>of ROI for </a:t>
            </a:r>
            <a:r>
              <a:rPr lang="en-US" dirty="0" smtClean="0"/>
              <a:t>UDI.</a:t>
            </a:r>
            <a:endParaRPr lang="en-US" dirty="0"/>
          </a:p>
          <a:p>
            <a:pPr>
              <a:lnSpc>
                <a:spcPct val="100000"/>
              </a:lnSpc>
              <a:spcBef>
                <a:spcPts val="0"/>
              </a:spcBef>
            </a:pPr>
            <a:r>
              <a:rPr lang="en-US" dirty="0"/>
              <a:t>Development of an Executive </a:t>
            </a:r>
            <a:r>
              <a:rPr lang="en-US" dirty="0" smtClean="0"/>
              <a:t>Summary.</a:t>
            </a:r>
            <a:endParaRPr lang="en-US" dirty="0"/>
          </a:p>
          <a:p>
            <a:pPr>
              <a:lnSpc>
                <a:spcPct val="100000"/>
              </a:lnSpc>
              <a:spcBef>
                <a:spcPts val="0"/>
              </a:spcBef>
            </a:pPr>
            <a:r>
              <a:rPr lang="en-US" dirty="0"/>
              <a:t>Development of </a:t>
            </a:r>
            <a:r>
              <a:rPr lang="en-US" dirty="0" smtClean="0"/>
              <a:t>educational materials </a:t>
            </a:r>
            <a:r>
              <a:rPr lang="en-US" dirty="0"/>
              <a:t>for AHRMM to </a:t>
            </a:r>
            <a:r>
              <a:rPr lang="en-US" dirty="0" smtClean="0"/>
              <a:t>communicate </a:t>
            </a:r>
            <a:r>
              <a:rPr lang="en-US" dirty="0"/>
              <a:t>to </a:t>
            </a:r>
            <a:r>
              <a:rPr lang="en-US" dirty="0" smtClean="0"/>
              <a:t>supply chain leaders.</a:t>
            </a:r>
            <a:endParaRPr lang="en-US" dirty="0"/>
          </a:p>
        </p:txBody>
      </p:sp>
    </p:spTree>
    <p:extLst>
      <p:ext uri="{BB962C8B-B14F-4D97-AF65-F5344CB8AC3E}">
        <p14:creationId xmlns:p14="http://schemas.microsoft.com/office/powerpoint/2010/main" val="158809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Process - Glossary</a:t>
            </a:r>
          </a:p>
        </p:txBody>
      </p:sp>
      <p:sp>
        <p:nvSpPr>
          <p:cNvPr id="3" name="Content Placeholder 2"/>
          <p:cNvSpPr>
            <a:spLocks noGrp="1"/>
          </p:cNvSpPr>
          <p:nvPr>
            <p:ph idx="1"/>
          </p:nvPr>
        </p:nvSpPr>
        <p:spPr>
          <a:xfrm>
            <a:off x="435428" y="2029097"/>
            <a:ext cx="8438606" cy="6104709"/>
          </a:xfrm>
        </p:spPr>
        <p:txBody>
          <a:bodyPr>
            <a:normAutofit fontScale="55000" lnSpcReduction="20000"/>
          </a:bodyPr>
          <a:lstStyle/>
          <a:p>
            <a:pPr>
              <a:lnSpc>
                <a:spcPct val="120000"/>
              </a:lnSpc>
              <a:spcBef>
                <a:spcPts val="0"/>
              </a:spcBef>
            </a:pPr>
            <a:r>
              <a:rPr lang="en-US" sz="4000" dirty="0" smtClean="0"/>
              <a:t>CIM – Clean Item Master (Future Entity)</a:t>
            </a:r>
            <a:r>
              <a:rPr lang="en-US" sz="3600" dirty="0" smtClean="0"/>
              <a:t/>
            </a:r>
            <a:br>
              <a:rPr lang="en-US" sz="3600" dirty="0" smtClean="0"/>
            </a:br>
            <a:r>
              <a:rPr lang="en-US" b="1" dirty="0" smtClean="0"/>
              <a:t>Item masters refreshed with UDI identifiers regularly updated by downloads from GUDID and overlaid with HCO pricing. Possible in future due to globally accessible unique device identifiers.</a:t>
            </a:r>
          </a:p>
          <a:p>
            <a:pPr>
              <a:lnSpc>
                <a:spcPct val="120000"/>
              </a:lnSpc>
              <a:spcBef>
                <a:spcPts val="0"/>
              </a:spcBef>
            </a:pPr>
            <a:r>
              <a:rPr lang="en-US" sz="4000" dirty="0" smtClean="0"/>
              <a:t>VIM – Virtual Item Master (Future Entity)  </a:t>
            </a:r>
            <a:br>
              <a:rPr lang="en-US" sz="4000" dirty="0" smtClean="0"/>
            </a:br>
            <a:r>
              <a:rPr lang="en-US" b="1" dirty="0" smtClean="0"/>
              <a:t>A Clean Item Master (CIM) maintained by 3</a:t>
            </a:r>
            <a:r>
              <a:rPr lang="en-US" b="1" baseline="30000" dirty="0" smtClean="0"/>
              <a:t>rd</a:t>
            </a:r>
            <a:r>
              <a:rPr lang="en-US" b="1" dirty="0" smtClean="0"/>
              <a:t> party entities for HCOs not maintaining their own. Function partially filled by business exchange organizations today (like GHX and First Databank).</a:t>
            </a:r>
          </a:p>
          <a:p>
            <a:pPr>
              <a:lnSpc>
                <a:spcPct val="120000"/>
              </a:lnSpc>
              <a:spcBef>
                <a:spcPts val="0"/>
              </a:spcBef>
            </a:pPr>
            <a:r>
              <a:rPr lang="en-US" sz="4000" dirty="0" smtClean="0"/>
              <a:t>3</a:t>
            </a:r>
            <a:r>
              <a:rPr lang="en-US" sz="4000" baseline="30000" dirty="0" smtClean="0"/>
              <a:t>rd</a:t>
            </a:r>
            <a:r>
              <a:rPr lang="en-US" sz="4000" dirty="0" smtClean="0"/>
              <a:t> Party Submitters (Future Augmented Role) </a:t>
            </a:r>
            <a:br>
              <a:rPr lang="en-US" sz="4000" dirty="0" smtClean="0"/>
            </a:br>
            <a:r>
              <a:rPr lang="en-US" b="1" dirty="0" smtClean="0"/>
              <a:t>Agencies meeting FDA guidelines providing documentation for adverse events occurring in HCOs (like </a:t>
            </a:r>
            <a:r>
              <a:rPr lang="en-US" b="1" dirty="0" err="1" smtClean="0"/>
              <a:t>MedWatcher</a:t>
            </a:r>
            <a:r>
              <a:rPr lang="en-US" b="1" dirty="0" smtClean="0"/>
              <a:t>).</a:t>
            </a:r>
          </a:p>
          <a:p>
            <a:r>
              <a:rPr lang="en-US" sz="4000" dirty="0" smtClean="0"/>
              <a:t>3rd Party Recall Management Organization (Future Augmented Role) </a:t>
            </a:r>
            <a:br>
              <a:rPr lang="en-US" sz="4000" dirty="0" smtClean="0"/>
            </a:br>
            <a:r>
              <a:rPr lang="en-US" b="1" dirty="0" smtClean="0"/>
              <a:t>Organizations providing timely recall information to HCOs (like ECRI and RASMAS).</a:t>
            </a:r>
          </a:p>
          <a:p>
            <a:pPr>
              <a:lnSpc>
                <a:spcPct val="120000"/>
              </a:lnSpc>
              <a:spcBef>
                <a:spcPts val="0"/>
              </a:spcBef>
            </a:pPr>
            <a:r>
              <a:rPr lang="en-US" sz="4000" dirty="0" smtClean="0"/>
              <a:t>HCO Medical Device Data Management Function (Future Entity) </a:t>
            </a:r>
            <a:br>
              <a:rPr lang="en-US" sz="4000" dirty="0" smtClean="0"/>
            </a:br>
            <a:r>
              <a:rPr lang="en-US" b="1" dirty="0" smtClean="0"/>
              <a:t>HCO Medical Device Data Management function that will assure device data quality entering the HCO from outside entities as well as device data moved within/between clinical and business HCO systems (like HCO Item Master Maintenance function today).</a:t>
            </a:r>
            <a:endParaRPr lang="en-US" b="1" dirty="0"/>
          </a:p>
        </p:txBody>
      </p:sp>
    </p:spTree>
    <p:extLst>
      <p:ext uri="{BB962C8B-B14F-4D97-AF65-F5344CB8AC3E}">
        <p14:creationId xmlns:p14="http://schemas.microsoft.com/office/powerpoint/2010/main" val="780051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Current Process - Common Assumptions </a:t>
            </a:r>
          </a:p>
        </p:txBody>
      </p:sp>
      <p:sp>
        <p:nvSpPr>
          <p:cNvPr id="3" name="Content Placeholder 2"/>
          <p:cNvSpPr>
            <a:spLocks noGrp="1"/>
          </p:cNvSpPr>
          <p:nvPr>
            <p:ph idx="1"/>
          </p:nvPr>
        </p:nvSpPr>
        <p:spPr/>
        <p:txBody>
          <a:bodyPr/>
          <a:lstStyle/>
          <a:p>
            <a:r>
              <a:rPr lang="en-US" dirty="0"/>
              <a:t>Work Flow Represents Activities in a Typical HCO</a:t>
            </a:r>
          </a:p>
          <a:p>
            <a:r>
              <a:rPr lang="en-US" dirty="0"/>
              <a:t>HCO Has Implemented an Electronic Health Record (EHR) System-Wide</a:t>
            </a:r>
          </a:p>
          <a:p>
            <a:r>
              <a:rPr lang="en-US" dirty="0"/>
              <a:t>HCO has Implemented an ERP System</a:t>
            </a:r>
          </a:p>
          <a:p>
            <a:r>
              <a:rPr lang="en-US" dirty="0"/>
              <a:t>No Interface Exists Between EHR and ERP</a:t>
            </a:r>
          </a:p>
          <a:p>
            <a:r>
              <a:rPr lang="en-US" dirty="0"/>
              <a:t>HCO Has No Consistent Bar Code Scanning System for Use with Medical Devices</a:t>
            </a:r>
          </a:p>
          <a:p>
            <a:r>
              <a:rPr lang="en-US" dirty="0"/>
              <a:t>HCO Uses Limited EDI Transaction Sets with Fewer Than 20 </a:t>
            </a:r>
            <a:r>
              <a:rPr lang="en-US" dirty="0" smtClean="0"/>
              <a:t>Vendors</a:t>
            </a:r>
            <a:endParaRPr lang="en-US" dirty="0"/>
          </a:p>
        </p:txBody>
      </p:sp>
    </p:spTree>
    <p:extLst>
      <p:ext uri="{BB962C8B-B14F-4D97-AF65-F5344CB8AC3E}">
        <p14:creationId xmlns:p14="http://schemas.microsoft.com/office/powerpoint/2010/main" val="121895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Process - Assumptions </a:t>
            </a:r>
          </a:p>
        </p:txBody>
      </p:sp>
      <p:sp>
        <p:nvSpPr>
          <p:cNvPr id="3" name="Content Placeholder 2"/>
          <p:cNvSpPr>
            <a:spLocks noGrp="1"/>
          </p:cNvSpPr>
          <p:nvPr>
            <p:ph idx="1"/>
          </p:nvPr>
        </p:nvSpPr>
        <p:spPr/>
        <p:txBody>
          <a:bodyPr>
            <a:normAutofit fontScale="92500" lnSpcReduction="10000"/>
          </a:bodyPr>
          <a:lstStyle/>
          <a:p>
            <a:r>
              <a:rPr lang="en-US" dirty="0"/>
              <a:t>HCO scanning of the UDI (both DI and PI).</a:t>
            </a:r>
          </a:p>
          <a:p>
            <a:r>
              <a:rPr lang="en-US" dirty="0"/>
              <a:t>HCO access to accurate and timely data from GUDID.</a:t>
            </a:r>
          </a:p>
          <a:p>
            <a:r>
              <a:rPr lang="en-US" dirty="0"/>
              <a:t>Interoperability between clinical and business systems within an HCO (including EHR and ERP systems).</a:t>
            </a:r>
          </a:p>
          <a:p>
            <a:r>
              <a:rPr lang="en-US" dirty="0"/>
              <a:t>HCO uses EDI for POs, Acknowledgement, Advanced Ship Notice (ASN) and Accounts Payable for 95% of business transactions involving medical devices.</a:t>
            </a:r>
          </a:p>
          <a:p>
            <a:r>
              <a:rPr lang="en-US" dirty="0"/>
              <a:t>Ongoing supplier and HCO commitment to system updates and training protocols.</a:t>
            </a:r>
          </a:p>
        </p:txBody>
      </p:sp>
    </p:spTree>
    <p:extLst>
      <p:ext uri="{BB962C8B-B14F-4D97-AF65-F5344CB8AC3E}">
        <p14:creationId xmlns:p14="http://schemas.microsoft.com/office/powerpoint/2010/main" val="107184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1680756"/>
          </a:xfrm>
        </p:spPr>
        <p:txBody>
          <a:bodyPr>
            <a:normAutofit fontScale="90000"/>
          </a:bodyPr>
          <a:lstStyle/>
          <a:p>
            <a:r>
              <a:rPr lang="en-US" dirty="0"/>
              <a:t>Health Care Supply Chain and UDI </a:t>
            </a:r>
            <a:r>
              <a:rPr lang="en-US" dirty="0" smtClean="0"/>
              <a:t>Adoption: A </a:t>
            </a:r>
            <a:r>
              <a:rPr lang="en-US" dirty="0"/>
              <a:t>Changed Landscape</a:t>
            </a:r>
          </a:p>
        </p:txBody>
      </p:sp>
      <p:sp>
        <p:nvSpPr>
          <p:cNvPr id="3" name="Content Placeholder 2"/>
          <p:cNvSpPr>
            <a:spLocks noGrp="1"/>
          </p:cNvSpPr>
          <p:nvPr>
            <p:ph idx="1"/>
          </p:nvPr>
        </p:nvSpPr>
        <p:spPr>
          <a:xfrm>
            <a:off x="435429" y="3344091"/>
            <a:ext cx="8203474" cy="3387634"/>
          </a:xfrm>
        </p:spPr>
        <p:txBody>
          <a:bodyPr/>
          <a:lstStyle/>
          <a:p>
            <a:pPr marL="0" indent="0" algn="ctr">
              <a:buNone/>
            </a:pPr>
            <a:r>
              <a:rPr lang="en-US" dirty="0"/>
              <a:t>Before UDI Adoption: </a:t>
            </a:r>
          </a:p>
          <a:p>
            <a:pPr marL="0" indent="0" algn="ctr">
              <a:buNone/>
            </a:pPr>
            <a:r>
              <a:rPr lang="en-US" b="1" dirty="0"/>
              <a:t>Product location drives product information</a:t>
            </a:r>
          </a:p>
          <a:p>
            <a:pPr marL="0" indent="0">
              <a:buNone/>
            </a:pPr>
            <a:endParaRPr lang="en-US" dirty="0"/>
          </a:p>
          <a:p>
            <a:pPr marL="0" indent="0" algn="ctr">
              <a:buNone/>
            </a:pPr>
            <a:r>
              <a:rPr lang="en-US" dirty="0"/>
              <a:t>After UDI Adoption: </a:t>
            </a:r>
          </a:p>
          <a:p>
            <a:pPr marL="0" indent="0" algn="ctr">
              <a:buNone/>
            </a:pPr>
            <a:r>
              <a:rPr lang="en-US" b="1" dirty="0"/>
              <a:t>Product information drives product </a:t>
            </a:r>
            <a:r>
              <a:rPr lang="en-US" b="1" dirty="0" smtClean="0"/>
              <a:t>location</a:t>
            </a:r>
            <a:endParaRPr lang="en-US" b="1" dirty="0"/>
          </a:p>
        </p:txBody>
      </p:sp>
    </p:spTree>
    <p:extLst>
      <p:ext uri="{BB962C8B-B14F-4D97-AF65-F5344CB8AC3E}">
        <p14:creationId xmlns:p14="http://schemas.microsoft.com/office/powerpoint/2010/main" val="3198888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1436913"/>
            <a:ext cx="8203475" cy="896984"/>
          </a:xfrm>
        </p:spPr>
        <p:txBody>
          <a:bodyPr>
            <a:noAutofit/>
          </a:bodyPr>
          <a:lstStyle/>
          <a:p>
            <a:r>
              <a:rPr lang="en-US" sz="2900" dirty="0"/>
              <a:t>Health Care Supply Chain After UDI Adoption:</a:t>
            </a:r>
            <a:br>
              <a:rPr lang="en-US" sz="2900" dirty="0"/>
            </a:br>
            <a:r>
              <a:rPr lang="en-US" sz="2900" dirty="0"/>
              <a:t>Imagining Possible Scenarios</a:t>
            </a:r>
          </a:p>
        </p:txBody>
      </p:sp>
      <p:sp>
        <p:nvSpPr>
          <p:cNvPr id="3" name="Content Placeholder 2"/>
          <p:cNvSpPr>
            <a:spLocks noGrp="1"/>
          </p:cNvSpPr>
          <p:nvPr>
            <p:ph idx="1"/>
          </p:nvPr>
        </p:nvSpPr>
        <p:spPr>
          <a:xfrm>
            <a:off x="435429" y="2455817"/>
            <a:ext cx="8203474" cy="4275908"/>
          </a:xfrm>
        </p:spPr>
        <p:txBody>
          <a:bodyPr>
            <a:normAutofit fontScale="62500" lnSpcReduction="20000"/>
          </a:bodyPr>
          <a:lstStyle/>
          <a:p>
            <a:pPr>
              <a:lnSpc>
                <a:spcPct val="120000"/>
              </a:lnSpc>
              <a:spcBef>
                <a:spcPts val="0"/>
              </a:spcBef>
            </a:pPr>
            <a:r>
              <a:rPr lang="en-US" sz="3200" b="1" dirty="0"/>
              <a:t>Internet of things: </a:t>
            </a:r>
            <a:r>
              <a:rPr lang="en-US" dirty="0"/>
              <a:t>Now a global grid of uniquely identified and serialized things on their way to care providers and patients. </a:t>
            </a:r>
            <a:r>
              <a:rPr lang="en-US" sz="3200" dirty="0"/>
              <a:t> </a:t>
            </a:r>
          </a:p>
          <a:p>
            <a:pPr>
              <a:lnSpc>
                <a:spcPct val="120000"/>
              </a:lnSpc>
              <a:spcBef>
                <a:spcPts val="0"/>
              </a:spcBef>
            </a:pPr>
            <a:r>
              <a:rPr lang="en-US" sz="3200" b="1" dirty="0"/>
              <a:t>A.I.-bots act as network managers: </a:t>
            </a:r>
            <a:r>
              <a:rPr lang="en-US" dirty="0"/>
              <a:t>Continuously monitor the grid and move supplies to meet flexing </a:t>
            </a:r>
            <a:r>
              <a:rPr lang="en-US" dirty="0" smtClean="0"/>
              <a:t>demand patterns. </a:t>
            </a:r>
            <a:r>
              <a:rPr lang="en-US" dirty="0"/>
              <a:t>Occasionally the A.I.-Bots send a message a human has to investigate. </a:t>
            </a:r>
            <a:r>
              <a:rPr lang="en-US" sz="3200" dirty="0"/>
              <a:t> </a:t>
            </a:r>
          </a:p>
          <a:p>
            <a:pPr>
              <a:lnSpc>
                <a:spcPct val="120000"/>
              </a:lnSpc>
              <a:spcBef>
                <a:spcPts val="0"/>
              </a:spcBef>
            </a:pPr>
            <a:r>
              <a:rPr lang="en-US" sz="3200" b="1" dirty="0"/>
              <a:t>Factory demand is level loaded</a:t>
            </a:r>
            <a:r>
              <a:rPr lang="en-US" sz="3200" dirty="0"/>
              <a:t>: </a:t>
            </a:r>
            <a:r>
              <a:rPr lang="en-US" dirty="0"/>
              <a:t>Inventory levels in the grid are low. </a:t>
            </a:r>
            <a:r>
              <a:rPr lang="en-US" dirty="0" smtClean="0"/>
              <a:t>3PL </a:t>
            </a:r>
            <a:r>
              <a:rPr lang="en-US" dirty="0"/>
              <a:t>logistics sees short, full truck </a:t>
            </a:r>
            <a:r>
              <a:rPr lang="en-US" dirty="0" smtClean="0"/>
              <a:t>runs, </a:t>
            </a:r>
            <a:r>
              <a:rPr lang="en-US" dirty="0"/>
              <a:t>and turnaround times at docks are like </a:t>
            </a:r>
            <a:r>
              <a:rPr lang="en-US" dirty="0" err="1"/>
              <a:t>Nascar</a:t>
            </a:r>
            <a:r>
              <a:rPr lang="en-US" dirty="0"/>
              <a:t> pit stops.</a:t>
            </a:r>
          </a:p>
          <a:p>
            <a:pPr>
              <a:lnSpc>
                <a:spcPct val="120000"/>
              </a:lnSpc>
              <a:spcBef>
                <a:spcPts val="0"/>
              </a:spcBef>
            </a:pPr>
            <a:r>
              <a:rPr lang="en-US" sz="3200" b="1" dirty="0"/>
              <a:t>Researchers monitor EHRs: </a:t>
            </a:r>
            <a:r>
              <a:rPr lang="en-US" dirty="0"/>
              <a:t>Looking for patterns in consumption to minimize patient risk. The occasional recall alerts clinicians and the inventory grid to insure immediate action.  </a:t>
            </a:r>
          </a:p>
          <a:p>
            <a:pPr>
              <a:lnSpc>
                <a:spcPct val="120000"/>
              </a:lnSpc>
              <a:spcBef>
                <a:spcPts val="0"/>
              </a:spcBef>
            </a:pPr>
            <a:r>
              <a:rPr lang="en-US" sz="3200" b="1" dirty="0"/>
              <a:t>Drug and implant manufacturers: </a:t>
            </a:r>
            <a:r>
              <a:rPr lang="en-US" dirty="0"/>
              <a:t>Providing innovation needed for next-gen products</a:t>
            </a:r>
            <a:r>
              <a:rPr lang="en-US" dirty="0" smtClean="0"/>
              <a:t>. </a:t>
            </a:r>
            <a:r>
              <a:rPr lang="en-US" dirty="0"/>
              <a:t>The lost-opportunity costs from non-realized R&amp;D are invested into agile projects using the global teams</a:t>
            </a:r>
            <a:r>
              <a:rPr lang="en-US" sz="3200" dirty="0" smtClean="0"/>
              <a:t>.</a:t>
            </a:r>
            <a:endParaRPr lang="en-US" sz="3200" dirty="0"/>
          </a:p>
        </p:txBody>
      </p:sp>
    </p:spTree>
    <p:extLst>
      <p:ext uri="{BB962C8B-B14F-4D97-AF65-F5344CB8AC3E}">
        <p14:creationId xmlns:p14="http://schemas.microsoft.com/office/powerpoint/2010/main" val="1644011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5">
      <a:dk1>
        <a:srgbClr val="ECB221"/>
      </a:dk1>
      <a:lt1>
        <a:srgbClr val="FFFFFF"/>
      </a:lt1>
      <a:dk2>
        <a:srgbClr val="0069A6"/>
      </a:dk2>
      <a:lt2>
        <a:srgbClr val="5C6670"/>
      </a:lt2>
      <a:accent1>
        <a:srgbClr val="A2C44C"/>
      </a:accent1>
      <a:accent2>
        <a:srgbClr val="ECB221"/>
      </a:accent2>
      <a:accent3>
        <a:srgbClr val="D25459"/>
      </a:accent3>
      <a:accent4>
        <a:srgbClr val="B687B8"/>
      </a:accent4>
      <a:accent5>
        <a:srgbClr val="76C4D5"/>
      </a:accent5>
      <a:accent6>
        <a:srgbClr val="85A4C3"/>
      </a:accent6>
      <a:hlink>
        <a:srgbClr val="70BFC3"/>
      </a:hlink>
      <a:folHlink>
        <a:srgbClr val="A2C4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TotalTime>
  <Words>2617</Words>
  <Application>Microsoft Office PowerPoint</Application>
  <PresentationFormat>On-screen Show (4:3)</PresentationFormat>
  <Paragraphs>306</Paragraphs>
  <Slides>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Calibri</vt:lpstr>
      <vt:lpstr>Office Theme</vt:lpstr>
      <vt:lpstr>UDI Benefits for Health Care – LUC Work Group</vt:lpstr>
      <vt:lpstr>UDI Benefits for Health Care – LUC Work Group</vt:lpstr>
      <vt:lpstr>Project Overview</vt:lpstr>
      <vt:lpstr>Current Process - Glossary</vt:lpstr>
      <vt:lpstr>Future Process - Glossary</vt:lpstr>
      <vt:lpstr>Current Process - Common Assumptions </vt:lpstr>
      <vt:lpstr>Future Process - Assumptions </vt:lpstr>
      <vt:lpstr>Health Care Supply Chain and UDI Adoption: A Changed Landscape</vt:lpstr>
      <vt:lpstr>Health Care Supply Chain After UDI Adoption: Imagining Possible Scenarios</vt:lpstr>
      <vt:lpstr>Inventory Management</vt:lpstr>
      <vt:lpstr>PowerPoint Presentation</vt:lpstr>
      <vt:lpstr>Challenges and UDI Impact Points Inventory Management</vt:lpstr>
      <vt:lpstr>PowerPoint Presentation</vt:lpstr>
      <vt:lpstr>Inventory Management - Future Process</vt:lpstr>
      <vt:lpstr>UDI Adoption – Inventory Management</vt:lpstr>
      <vt:lpstr>Inventory Management Benefits of Future Process </vt:lpstr>
      <vt:lpstr>Specialty Inventory – “Trunk” Stock </vt:lpstr>
      <vt:lpstr>PowerPoint Presentation</vt:lpstr>
      <vt:lpstr>Challenges and UDI Impact Points Specialty Inventory</vt:lpstr>
      <vt:lpstr>PowerPoint Presentation</vt:lpstr>
      <vt:lpstr>“Specialty” Inventory - Future Process</vt:lpstr>
      <vt:lpstr>UDI Adoption – Specialty Inventory</vt:lpstr>
      <vt:lpstr>“Specialty” Inventory Benefits of Future Process</vt:lpstr>
      <vt:lpstr>EHR to Registry</vt:lpstr>
      <vt:lpstr>PowerPoint Presentation</vt:lpstr>
      <vt:lpstr>Challenges and UDI Impact Points EHR to Registry</vt:lpstr>
      <vt:lpstr>PowerPoint Presentation</vt:lpstr>
      <vt:lpstr>EHR to Registry - Future Process</vt:lpstr>
      <vt:lpstr>UDI Adoption – EHR to Registry</vt:lpstr>
      <vt:lpstr>EHR to Registry Benefits of Future Process</vt:lpstr>
      <vt:lpstr>Adverse Events</vt:lpstr>
      <vt:lpstr>PowerPoint Presentation</vt:lpstr>
      <vt:lpstr>Challenges and UDI Impact Points Adverse Events</vt:lpstr>
      <vt:lpstr>PowerPoint Presentation</vt:lpstr>
      <vt:lpstr>Adverse Events - Future Process</vt:lpstr>
      <vt:lpstr>UDI Adoption – Adverse Events</vt:lpstr>
      <vt:lpstr>Adverse Events Benefits of Future Process</vt:lpstr>
      <vt:lpstr>Product Recalls</vt:lpstr>
      <vt:lpstr>PowerPoint Presentation</vt:lpstr>
      <vt:lpstr>Challenges and UDI Impact Points Product Recalls</vt:lpstr>
      <vt:lpstr>PowerPoint Presentation</vt:lpstr>
      <vt:lpstr>Product Recalls - Future Process</vt:lpstr>
      <vt:lpstr>UDI Adoption – Product Recalls</vt:lpstr>
      <vt:lpstr>Product Recalls Benefits of Future Process</vt:lpstr>
      <vt:lpstr>Summary: Benefits and Investments of UDI Adoption </vt:lpstr>
      <vt:lpstr>Summary</vt:lpstr>
      <vt:lpstr>Call to Action</vt:lpstr>
      <vt:lpstr>Parking Lot</vt:lpstr>
      <vt:lpstr>Next Steps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 John</dc:creator>
  <cp:lastModifiedBy>Lipowicz, Agnes</cp:lastModifiedBy>
  <cp:revision>44</cp:revision>
  <dcterms:created xsi:type="dcterms:W3CDTF">2016-09-16T20:56:29Z</dcterms:created>
  <dcterms:modified xsi:type="dcterms:W3CDTF">2018-05-11T16:58:16Z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6C434392-5FF1-467B-AE63-D03C9A08C19D</vt:lpwstr>
  </property>
  <property fmtid="{D5CDD505-2E9C-101B-9397-08002B2CF9AE}" pid="3" name="ArticulatePath">
    <vt:lpwstr>LUC Presentation Template</vt:lpwstr>
  </property>
</Properties>
</file>